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6"/>
  </p:notesMasterIdLst>
  <p:handoutMasterIdLst>
    <p:handoutMasterId r:id="rId77"/>
  </p:handoutMasterIdLst>
  <p:sldIdLst>
    <p:sldId id="277" r:id="rId3"/>
    <p:sldId id="311" r:id="rId4"/>
    <p:sldId id="280" r:id="rId5"/>
    <p:sldId id="292" r:id="rId6"/>
    <p:sldId id="293" r:id="rId7"/>
    <p:sldId id="294" r:id="rId8"/>
    <p:sldId id="295" r:id="rId9"/>
    <p:sldId id="312" r:id="rId10"/>
    <p:sldId id="296" r:id="rId11"/>
    <p:sldId id="297" r:id="rId12"/>
    <p:sldId id="298" r:id="rId13"/>
    <p:sldId id="282" r:id="rId14"/>
    <p:sldId id="283" r:id="rId15"/>
    <p:sldId id="284" r:id="rId16"/>
    <p:sldId id="286" r:id="rId17"/>
    <p:sldId id="288" r:id="rId18"/>
    <p:sldId id="289" r:id="rId19"/>
    <p:sldId id="290" r:id="rId20"/>
    <p:sldId id="291" r:id="rId21"/>
    <p:sldId id="299" r:id="rId22"/>
    <p:sldId id="313" r:id="rId23"/>
    <p:sldId id="316" r:id="rId24"/>
    <p:sldId id="317" r:id="rId25"/>
    <p:sldId id="325" r:id="rId26"/>
    <p:sldId id="318" r:id="rId27"/>
    <p:sldId id="327" r:id="rId28"/>
    <p:sldId id="307" r:id="rId29"/>
    <p:sldId id="353" r:id="rId30"/>
    <p:sldId id="322" r:id="rId31"/>
    <p:sldId id="329" r:id="rId32"/>
    <p:sldId id="310" r:id="rId33"/>
    <p:sldId id="330" r:id="rId34"/>
    <p:sldId id="323" r:id="rId35"/>
    <p:sldId id="331" r:id="rId36"/>
    <p:sldId id="334" r:id="rId37"/>
    <p:sldId id="335" r:id="rId38"/>
    <p:sldId id="354" r:id="rId39"/>
    <p:sldId id="355" r:id="rId40"/>
    <p:sldId id="356" r:id="rId41"/>
    <p:sldId id="336" r:id="rId42"/>
    <p:sldId id="337" r:id="rId43"/>
    <p:sldId id="332" r:id="rId44"/>
    <p:sldId id="333" r:id="rId45"/>
    <p:sldId id="338" r:id="rId46"/>
    <p:sldId id="339" r:id="rId47"/>
    <p:sldId id="340" r:id="rId48"/>
    <p:sldId id="341" r:id="rId49"/>
    <p:sldId id="359" r:id="rId50"/>
    <p:sldId id="358" r:id="rId51"/>
    <p:sldId id="357" r:id="rId52"/>
    <p:sldId id="342" r:id="rId53"/>
    <p:sldId id="343" r:id="rId54"/>
    <p:sldId id="344" r:id="rId55"/>
    <p:sldId id="345" r:id="rId56"/>
    <p:sldId id="346" r:id="rId57"/>
    <p:sldId id="347" r:id="rId58"/>
    <p:sldId id="363" r:id="rId59"/>
    <p:sldId id="365" r:id="rId60"/>
    <p:sldId id="348" r:id="rId61"/>
    <p:sldId id="349" r:id="rId62"/>
    <p:sldId id="360" r:id="rId63"/>
    <p:sldId id="350" r:id="rId64"/>
    <p:sldId id="361" r:id="rId65"/>
    <p:sldId id="351" r:id="rId66"/>
    <p:sldId id="382" r:id="rId67"/>
    <p:sldId id="383" r:id="rId68"/>
    <p:sldId id="366" r:id="rId69"/>
    <p:sldId id="381" r:id="rId70"/>
    <p:sldId id="367" r:id="rId71"/>
    <p:sldId id="379" r:id="rId72"/>
    <p:sldId id="380" r:id="rId73"/>
    <p:sldId id="385" r:id="rId74"/>
    <p:sldId id="352"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10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133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tr-TR" smtClean="0"/>
              <a:t>07.05.2018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tr-TR" smtClean="0"/>
              <a:t>‹#›</a:t>
            </a:fld>
            <a:endParaRPr lang="tr-T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tr-TR" smtClean="0"/>
              <a:t>07.05.2018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tr-TR" smtClean="0"/>
              <a:t>‹#›</a:t>
            </a:fld>
            <a:endParaRPr lang="tr-TR"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dirty="0"/>
          </a:p>
        </p:txBody>
      </p:sp>
      <p:sp>
        <p:nvSpPr>
          <p:cNvPr id="8" name="Dikdörtgen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525000" y="382230"/>
            <a:ext cx="1371600" cy="5561369"/>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1295400" y="382230"/>
            <a:ext cx="7863840" cy="556137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Başlık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9" name="Dikdörtgen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Metin Yer Tutucusu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pic>
        <p:nvPicPr>
          <p:cNvPr id="9" name="Resim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Dikdörtgen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8229601" y="2514600"/>
            <a:ext cx="3474720" cy="1600200"/>
          </a:xfrm>
        </p:spPr>
        <p:txBody>
          <a:bodyPr anchor="b"/>
          <a:lstStyle>
            <a:lvl1pPr>
              <a:defRPr sz="3200"/>
            </a:lvl1pPr>
          </a:lstStyle>
          <a:p>
            <a:r>
              <a:rPr lang="tr-TR" smtClean="0"/>
              <a:t>Asıl başlık stili için tıklatın</a:t>
            </a:r>
            <a:endParaRPr lang="tr-TR" dirty="0"/>
          </a:p>
        </p:txBody>
      </p:sp>
      <p:sp>
        <p:nvSpPr>
          <p:cNvPr id="3" name="İçerik Yer Tutucusu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Dikdörtgen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Dikdörtgen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8229600" y="2514600"/>
            <a:ext cx="3474720" cy="1600200"/>
          </a:xfrm>
        </p:spPr>
        <p:txBody>
          <a:bodyPr anchor="b"/>
          <a:lstStyle>
            <a:lvl1pPr>
              <a:defRPr sz="3200"/>
            </a:lvl1pPr>
          </a:lstStyle>
          <a:p>
            <a:r>
              <a:rPr lang="tr-TR" smtClean="0"/>
              <a:t>Asıl başlık stili için tıklatın</a:t>
            </a:r>
            <a:endParaRPr lang="tr-TR" dirty="0"/>
          </a:p>
        </p:txBody>
      </p:sp>
      <p:sp>
        <p:nvSpPr>
          <p:cNvPr id="3" name="Resim Yer Tutucusu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31375A4-56A4-47D6-9801-1991572033F7}" type="slidenum">
              <a:rPr lang="tr-TR" smtClean="0"/>
              <a:t>‹#›</a:t>
            </a:fld>
            <a:endParaRPr lang="tr-TR"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Yer Tutucusu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tr-TR" dirty="0"/>
          </a:p>
        </p:txBody>
      </p:sp>
      <p:sp>
        <p:nvSpPr>
          <p:cNvPr id="5" name="Altbilgi Yer Tutucusu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tr-TR" dirty="0"/>
          </a:p>
        </p:txBody>
      </p:sp>
      <p:sp>
        <p:nvSpPr>
          <p:cNvPr id="6" name="Slayt Numarası Yer Tutucusu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tr-TR" smtClean="0"/>
              <a:pPr/>
              <a:t>‹#›</a:t>
            </a:fld>
            <a:endParaRPr lang="tr-TR" dirty="0"/>
          </a:p>
        </p:txBody>
      </p:sp>
      <p:sp>
        <p:nvSpPr>
          <p:cNvPr id="8" name="Dikdörtgen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66800" y="276045"/>
            <a:ext cx="10058400" cy="3536103"/>
          </a:xfrm>
        </p:spPr>
        <p:txBody>
          <a:bodyPr>
            <a:noAutofit/>
          </a:bodyPr>
          <a:lstStyle/>
          <a:p>
            <a:pPr algn="ctr" rtl="1">
              <a:spcBef>
                <a:spcPts val="0"/>
              </a:spcBef>
            </a:pPr>
            <a:r>
              <a:rPr lang="tr-TR" altLang="tr-TR" sz="5400" u="sng" dirty="0"/>
              <a:t>ORGANİZE SANAYİ BÖLGELERİNDE </a:t>
            </a:r>
            <a:r>
              <a:rPr lang="tr-TR" altLang="tr-TR" sz="5400" u="sng" dirty="0" smtClean="0"/>
              <a:t>YATIRIM HARCAMALARI GELİRLER VE TAHSİS BEDELLERİNE İLİŞKİN MUHASEBE İŞLEMLERİ</a:t>
            </a:r>
            <a:endParaRPr lang="tr-TR" sz="5400" b="1" i="0" baseline="0" dirty="0">
              <a:solidFill>
                <a:srgbClr val="514A40"/>
              </a:solidFill>
              <a:effectLst>
                <a:outerShdw blurRad="38100" dist="25400" dir="18900000" algn="bl">
                  <a:prstClr val="aliceBlue">
                    <a:alpha val="80000"/>
                  </a:prstClr>
                </a:outerShdw>
              </a:effectLst>
              <a:latin typeface="Cambria"/>
            </a:endParaRPr>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771" y="613097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1066800" y="4691755"/>
            <a:ext cx="9620519" cy="1200329"/>
          </a:xfrm>
          <a:prstGeom prst="rect">
            <a:avLst/>
          </a:prstGeom>
          <a:noFill/>
        </p:spPr>
        <p:txBody>
          <a:bodyPr wrap="square" rtlCol="0">
            <a:spAutoFit/>
          </a:bodyPr>
          <a:lstStyle/>
          <a:p>
            <a:r>
              <a:rPr lang="tr-TR" b="1" dirty="0" smtClean="0"/>
              <a:t>Y.M.M				:ALİ YERLİ</a:t>
            </a:r>
          </a:p>
          <a:p>
            <a:r>
              <a:rPr lang="tr-TR" b="1" dirty="0"/>
              <a:t>DENETÇİ S.M.M.M.	</a:t>
            </a:r>
            <a:r>
              <a:rPr lang="tr-TR" b="1" dirty="0" smtClean="0"/>
              <a:t>	:SERKAN BALTACI</a:t>
            </a:r>
          </a:p>
          <a:p>
            <a:r>
              <a:rPr lang="tr-TR" b="1" dirty="0" smtClean="0"/>
              <a:t>DENETÇİ </a:t>
            </a:r>
            <a:r>
              <a:rPr lang="tr-TR" b="1" dirty="0"/>
              <a:t>S.M.M.M.	</a:t>
            </a:r>
            <a:r>
              <a:rPr lang="tr-TR" b="1" dirty="0" smtClean="0"/>
              <a:t>	:SEVDA ACAR KENDİRLİ</a:t>
            </a:r>
          </a:p>
          <a:p>
            <a:r>
              <a:rPr lang="tr-TR" b="1" dirty="0" smtClean="0"/>
              <a:t>DENETCİ S.M.M.M		:ERSİN TUNÇAY</a:t>
            </a:r>
            <a:endParaRPr lang="tr-TR" b="1"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25380" y="404734"/>
            <a:ext cx="9601200" cy="5808689"/>
          </a:xfrm>
        </p:spPr>
        <p:txBody>
          <a:bodyPr/>
          <a:lstStyle/>
          <a:p>
            <a:pPr algn="just"/>
            <a:r>
              <a:rPr lang="tr-TR" altLang="tr-TR" sz="2800" dirty="0" smtClean="0"/>
              <a:t>Bilanço </a:t>
            </a:r>
            <a:r>
              <a:rPr lang="tr-TR" altLang="tr-TR" sz="2800" dirty="0"/>
              <a:t>ve gelir tablosundaki ve diğer tablolardaki yanlış veya gerçeğe uygun olmayan işlemler, muhasebe politikalarının açıklanması veya dip notlarda belirtilmesi suretiyle düzeltilmiş olamaz. Düzeltme ancak, muhasebe kayıt ve tekniğine uygun olarak yapılır ve mali tablolara yansıtılır. </a:t>
            </a:r>
          </a:p>
          <a:p>
            <a:pPr algn="just"/>
            <a:r>
              <a:rPr lang="tr-TR" altLang="tr-TR" sz="2800" dirty="0" smtClean="0"/>
              <a:t>Mali </a:t>
            </a:r>
            <a:r>
              <a:rPr lang="tr-TR" altLang="tr-TR" sz="2800" dirty="0"/>
              <a:t>tablolar, dönemler itibariyle karşılaştırılabilir nitelikte olmalıdır. </a:t>
            </a:r>
          </a:p>
          <a:p>
            <a:pPr algn="just"/>
            <a:r>
              <a:rPr lang="tr-TR" altLang="tr-TR" sz="2800" dirty="0" smtClean="0"/>
              <a:t>Mali </a:t>
            </a:r>
            <a:r>
              <a:rPr lang="tr-TR" altLang="tr-TR" sz="2800" dirty="0"/>
              <a:t>politikalarda, cari dönem veya gelecek dönemlerde önemli etki yaratan veya yaratabilecek bir değişiklik yapılmış ise durum nedenleri ile birlikte açıklanmalı ve bunun mali tablolara olan etkileri gösterilmelidir. </a:t>
            </a:r>
          </a:p>
          <a:p>
            <a:endParaRPr lang="tr-TR" dirty="0"/>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70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0469" y="201118"/>
            <a:ext cx="9601200" cy="668311"/>
          </a:xfrm>
        </p:spPr>
        <p:txBody>
          <a:bodyPr>
            <a:noAutofit/>
          </a:bodyPr>
          <a:lstStyle/>
          <a:p>
            <a:pPr algn="ctr"/>
            <a:r>
              <a:rPr lang="tr-TR" sz="5400" dirty="0" smtClean="0"/>
              <a:t>Mali tablolar </a:t>
            </a:r>
            <a:endParaRPr lang="tr-TR" sz="5400" dirty="0"/>
          </a:p>
        </p:txBody>
      </p:sp>
      <p:sp>
        <p:nvSpPr>
          <p:cNvPr id="3" name="İçerik Yer Tutucusu 2"/>
          <p:cNvSpPr>
            <a:spLocks noGrp="1"/>
          </p:cNvSpPr>
          <p:nvPr>
            <p:ph idx="1"/>
          </p:nvPr>
        </p:nvSpPr>
        <p:spPr>
          <a:xfrm>
            <a:off x="1295400" y="719528"/>
            <a:ext cx="9601200" cy="5486399"/>
          </a:xfrm>
        </p:spPr>
        <p:txBody>
          <a:bodyPr/>
          <a:lstStyle/>
          <a:p>
            <a:pPr marL="45720" indent="0">
              <a:lnSpc>
                <a:spcPct val="80000"/>
              </a:lnSpc>
              <a:buNone/>
              <a:defRPr/>
            </a:pPr>
            <a:r>
              <a:rPr lang="tr-TR" altLang="tr-TR" sz="2800" b="1" u="sng" dirty="0"/>
              <a:t>MALİ TABLOLAR</a:t>
            </a:r>
          </a:p>
          <a:p>
            <a:pPr marL="45720" indent="0">
              <a:lnSpc>
                <a:spcPct val="80000"/>
              </a:lnSpc>
              <a:buNone/>
              <a:defRPr/>
            </a:pPr>
            <a:r>
              <a:rPr lang="tr-TR" altLang="tr-TR" sz="2800" b="1" u="sng" dirty="0"/>
              <a:t>Mali Tablolar aşağıdaki tabloları içerir : </a:t>
            </a:r>
          </a:p>
          <a:p>
            <a:pPr marL="45720" indent="0">
              <a:lnSpc>
                <a:spcPct val="80000"/>
              </a:lnSpc>
              <a:buNone/>
              <a:defRPr/>
            </a:pPr>
            <a:r>
              <a:rPr lang="tr-TR" altLang="tr-TR" dirty="0"/>
              <a:t>1. </a:t>
            </a:r>
            <a:r>
              <a:rPr lang="tr-TR" altLang="tr-TR" b="1" dirty="0"/>
              <a:t>Bilanço </a:t>
            </a:r>
          </a:p>
          <a:p>
            <a:pPr marL="45720" indent="0">
              <a:lnSpc>
                <a:spcPct val="80000"/>
              </a:lnSpc>
              <a:buNone/>
              <a:defRPr/>
            </a:pPr>
            <a:r>
              <a:rPr lang="tr-TR" altLang="tr-TR" b="1" dirty="0"/>
              <a:t>2. Gelir Tablosu</a:t>
            </a:r>
            <a:r>
              <a:rPr lang="tr-TR" altLang="tr-TR" dirty="0"/>
              <a:t> </a:t>
            </a:r>
          </a:p>
          <a:p>
            <a:pPr marL="45720" indent="0">
              <a:lnSpc>
                <a:spcPct val="80000"/>
              </a:lnSpc>
              <a:buNone/>
              <a:defRPr/>
            </a:pPr>
            <a:r>
              <a:rPr lang="tr-TR" altLang="tr-TR" dirty="0"/>
              <a:t>3. Satışların Maliyeti Tablosu </a:t>
            </a:r>
          </a:p>
          <a:p>
            <a:pPr marL="45720" indent="0">
              <a:lnSpc>
                <a:spcPct val="80000"/>
              </a:lnSpc>
              <a:buNone/>
              <a:defRPr/>
            </a:pPr>
            <a:r>
              <a:rPr lang="tr-TR" altLang="tr-TR" dirty="0"/>
              <a:t>4. Fon Akım Tabloları </a:t>
            </a:r>
          </a:p>
          <a:p>
            <a:pPr marL="45720" indent="0">
              <a:lnSpc>
                <a:spcPct val="80000"/>
              </a:lnSpc>
              <a:buNone/>
              <a:defRPr/>
            </a:pPr>
            <a:r>
              <a:rPr lang="tr-TR" altLang="tr-TR" dirty="0"/>
              <a:t>5. Nakit Akım Tablosu </a:t>
            </a:r>
          </a:p>
          <a:p>
            <a:pPr marL="45720" indent="0">
              <a:lnSpc>
                <a:spcPct val="80000"/>
              </a:lnSpc>
              <a:buNone/>
              <a:defRPr/>
            </a:pPr>
            <a:r>
              <a:rPr lang="tr-TR" altLang="tr-TR" dirty="0"/>
              <a:t>6. Kâr Dağıtım Tablosu </a:t>
            </a:r>
          </a:p>
          <a:p>
            <a:pPr marL="45720" indent="0">
              <a:lnSpc>
                <a:spcPct val="80000"/>
              </a:lnSpc>
              <a:buNone/>
              <a:defRPr/>
            </a:pPr>
            <a:r>
              <a:rPr lang="tr-TR" altLang="tr-TR" dirty="0"/>
              <a:t>7. Öz Kaynaklar Değişim Tablosu </a:t>
            </a:r>
          </a:p>
          <a:p>
            <a:pPr algn="ctr">
              <a:lnSpc>
                <a:spcPct val="80000"/>
              </a:lnSpc>
              <a:buNone/>
              <a:defRPr/>
            </a:pPr>
            <a:r>
              <a:rPr lang="tr-TR" altLang="tr-TR" dirty="0"/>
              <a:t>Bu tablolardan, </a:t>
            </a:r>
            <a:r>
              <a:rPr lang="tr-TR" altLang="tr-TR" b="1" u="sng" dirty="0">
                <a:effectLst>
                  <a:outerShdw blurRad="38100" dist="38100" dir="2700000" algn="tl">
                    <a:srgbClr val="C0C0C0"/>
                  </a:outerShdw>
                </a:effectLst>
              </a:rPr>
              <a:t>bilanço ve gelir tablosu dipnotları ve ekleri ile birlikte temel mali tabloları</a:t>
            </a:r>
            <a:r>
              <a:rPr lang="tr-TR" altLang="tr-TR" dirty="0"/>
              <a:t>, diğerleri ise ek mali tabloları oluşturur. </a:t>
            </a:r>
          </a:p>
          <a:p>
            <a:endParaRPr lang="tr-TR" dirty="0"/>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40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381000"/>
            <a:ext cx="9601200" cy="203616"/>
          </a:xfrm>
        </p:spPr>
        <p:txBody>
          <a:bodyPr>
            <a:noAutofit/>
          </a:bodyPr>
          <a:lstStyle/>
          <a:p>
            <a:r>
              <a:rPr lang="tr-TR" sz="4000" dirty="0" smtClean="0"/>
              <a:t>a-TEK DÜZEN HESAP PLANI ÇERÇEVESİ </a:t>
            </a:r>
            <a:endParaRPr lang="tr-TR" sz="4000" dirty="0"/>
          </a:p>
        </p:txBody>
      </p:sp>
      <p:sp>
        <p:nvSpPr>
          <p:cNvPr id="3" name="İçerik Yer Tutucusu 2"/>
          <p:cNvSpPr>
            <a:spLocks noGrp="1"/>
          </p:cNvSpPr>
          <p:nvPr>
            <p:ph idx="1"/>
          </p:nvPr>
        </p:nvSpPr>
        <p:spPr>
          <a:xfrm>
            <a:off x="1295400" y="584616"/>
            <a:ext cx="9601200" cy="5666282"/>
          </a:xfrm>
        </p:spPr>
        <p:txBody>
          <a:bodyPr>
            <a:normAutofit fontScale="92500" lnSpcReduction="10000"/>
          </a:bodyPr>
          <a:lstStyle/>
          <a:p>
            <a:pPr marL="45720" indent="0">
              <a:buNone/>
            </a:pPr>
            <a:r>
              <a:rPr lang="tr-TR" sz="2800" b="1" dirty="0"/>
              <a:t>HESAP </a:t>
            </a:r>
            <a:r>
              <a:rPr lang="tr-TR" sz="2800" b="1" dirty="0" smtClean="0"/>
              <a:t>SINIFLARI</a:t>
            </a:r>
          </a:p>
          <a:p>
            <a:r>
              <a:rPr lang="tr-TR" sz="2800" dirty="0" smtClean="0"/>
              <a:t>1 </a:t>
            </a:r>
            <a:r>
              <a:rPr lang="tr-TR" sz="2800" dirty="0"/>
              <a:t>DÖNEN VARLIKLAR</a:t>
            </a:r>
          </a:p>
          <a:p>
            <a:r>
              <a:rPr lang="tr-TR" sz="2800" dirty="0"/>
              <a:t>2 DURAN VARLIKLAR</a:t>
            </a:r>
          </a:p>
          <a:p>
            <a:r>
              <a:rPr lang="tr-TR" sz="2800" dirty="0"/>
              <a:t>3 KISA VADELİ YABANCI VARLIKLAR</a:t>
            </a:r>
          </a:p>
          <a:p>
            <a:r>
              <a:rPr lang="tr-TR" sz="2800" dirty="0"/>
              <a:t>4 UZUN VADELİ YABANCI VARLIKLAR</a:t>
            </a:r>
          </a:p>
          <a:p>
            <a:r>
              <a:rPr lang="tr-TR" sz="2800" dirty="0"/>
              <a:t>5 ÖZKAYNAKLAR</a:t>
            </a:r>
          </a:p>
          <a:p>
            <a:r>
              <a:rPr lang="tr-TR" sz="2800" dirty="0"/>
              <a:t>6 GELİR TABLOSU HESAPLARI</a:t>
            </a:r>
          </a:p>
          <a:p>
            <a:r>
              <a:rPr lang="tr-TR" sz="2800" dirty="0"/>
              <a:t>7 MALİYET HESAPLARI</a:t>
            </a:r>
          </a:p>
          <a:p>
            <a:r>
              <a:rPr lang="tr-TR" sz="2800" dirty="0"/>
              <a:t>8</a:t>
            </a:r>
          </a:p>
          <a:p>
            <a:r>
              <a:rPr lang="tr-TR" sz="2800" dirty="0"/>
              <a:t>9 NAZIM HESAPLAR</a:t>
            </a:r>
          </a:p>
          <a:p>
            <a:pPr marL="45720" indent="0">
              <a:buNone/>
            </a:pPr>
            <a:endParaRPr lang="tr-TR" dirty="0"/>
          </a:p>
        </p:txBody>
      </p:sp>
      <p:sp>
        <p:nvSpPr>
          <p:cNvPr id="4" name="Sağ Ok 3"/>
          <p:cNvSpPr/>
          <p:nvPr/>
        </p:nvSpPr>
        <p:spPr>
          <a:xfrm>
            <a:off x="806970" y="584616"/>
            <a:ext cx="488430" cy="344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9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7866" y="0"/>
            <a:ext cx="9601200" cy="608350"/>
          </a:xfrm>
        </p:spPr>
        <p:txBody>
          <a:bodyPr/>
          <a:lstStyle/>
          <a:p>
            <a:r>
              <a:rPr lang="tr-TR" dirty="0" smtClean="0"/>
              <a:t>1-HESAP GRUPLARI</a:t>
            </a:r>
            <a:endParaRPr lang="tr-TR" dirty="0"/>
          </a:p>
        </p:txBody>
      </p:sp>
      <p:sp>
        <p:nvSpPr>
          <p:cNvPr id="3" name="İçerik Yer Tutucusu 2"/>
          <p:cNvSpPr>
            <a:spLocks noGrp="1"/>
          </p:cNvSpPr>
          <p:nvPr>
            <p:ph idx="1"/>
          </p:nvPr>
        </p:nvSpPr>
        <p:spPr>
          <a:xfrm>
            <a:off x="1347866" y="608350"/>
            <a:ext cx="9601200" cy="5627558"/>
          </a:xfrm>
        </p:spPr>
        <p:txBody>
          <a:bodyPr>
            <a:normAutofit fontScale="92500" lnSpcReduction="20000"/>
          </a:bodyPr>
          <a:lstStyle/>
          <a:p>
            <a:pPr marL="45720" indent="0">
              <a:buNone/>
            </a:pPr>
            <a:r>
              <a:rPr lang="tr-TR" sz="2800" b="1" dirty="0"/>
              <a:t>DÖNEN VARLIKLAR</a:t>
            </a:r>
          </a:p>
          <a:p>
            <a:r>
              <a:rPr lang="tr-TR" sz="2800" dirty="0"/>
              <a:t>10 HAZIR DEĞERLER</a:t>
            </a:r>
          </a:p>
          <a:p>
            <a:r>
              <a:rPr lang="tr-TR" sz="2800" dirty="0"/>
              <a:t>11 MENKUL KIYMETLER</a:t>
            </a:r>
          </a:p>
          <a:p>
            <a:r>
              <a:rPr lang="tr-TR" sz="2800" dirty="0"/>
              <a:t>12 TİCARİ ALACAKLAR</a:t>
            </a:r>
          </a:p>
          <a:p>
            <a:r>
              <a:rPr lang="tr-TR" sz="2800" dirty="0"/>
              <a:t>13 DİĞER ALACAKLAR</a:t>
            </a:r>
          </a:p>
          <a:p>
            <a:r>
              <a:rPr lang="tr-TR" sz="2800" dirty="0"/>
              <a:t>14</a:t>
            </a:r>
          </a:p>
          <a:p>
            <a:r>
              <a:rPr lang="tr-TR" sz="2800" dirty="0"/>
              <a:t>15 STOKLAR</a:t>
            </a:r>
          </a:p>
          <a:p>
            <a:r>
              <a:rPr lang="tr-TR" sz="2800" dirty="0"/>
              <a:t>16</a:t>
            </a:r>
          </a:p>
          <a:p>
            <a:r>
              <a:rPr lang="tr-TR" sz="2800" dirty="0"/>
              <a:t>17</a:t>
            </a:r>
          </a:p>
          <a:p>
            <a:r>
              <a:rPr lang="tr-TR" sz="2800" dirty="0"/>
              <a:t>18 GELECEK AYLARA AİT GİDERLER VE GELİR TAHAKKUKLARI</a:t>
            </a:r>
          </a:p>
          <a:p>
            <a:r>
              <a:rPr lang="tr-TR" sz="2800" dirty="0"/>
              <a:t>19 DİĞER DÖNEN VARLIKLAR</a:t>
            </a:r>
          </a:p>
          <a:p>
            <a:endParaRPr lang="tr-TR" dirty="0"/>
          </a:p>
        </p:txBody>
      </p:sp>
      <p:sp>
        <p:nvSpPr>
          <p:cNvPr id="4" name="Sağ Ok 3"/>
          <p:cNvSpPr/>
          <p:nvPr/>
        </p:nvSpPr>
        <p:spPr>
          <a:xfrm>
            <a:off x="854440" y="608350"/>
            <a:ext cx="493426"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6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5478" y="299802"/>
            <a:ext cx="9601200" cy="5921115"/>
          </a:xfrm>
        </p:spPr>
        <p:txBody>
          <a:bodyPr>
            <a:normAutofit fontScale="70000" lnSpcReduction="20000"/>
          </a:bodyPr>
          <a:lstStyle/>
          <a:p>
            <a:pPr marL="45720" indent="0">
              <a:buNone/>
            </a:pPr>
            <a:r>
              <a:rPr lang="tr-TR" sz="3700" b="1" dirty="0" smtClean="0"/>
              <a:t>DURAN </a:t>
            </a:r>
            <a:r>
              <a:rPr lang="tr-TR" sz="3700" b="1" dirty="0"/>
              <a:t>VARLIKLAR</a:t>
            </a:r>
          </a:p>
          <a:p>
            <a:r>
              <a:rPr lang="tr-TR" sz="3700" dirty="0"/>
              <a:t>20</a:t>
            </a:r>
          </a:p>
          <a:p>
            <a:r>
              <a:rPr lang="tr-TR" sz="3700" dirty="0"/>
              <a:t>21</a:t>
            </a:r>
          </a:p>
          <a:p>
            <a:r>
              <a:rPr lang="tr-TR" sz="3700" dirty="0"/>
              <a:t>22 TİCARI ALACAKLAR</a:t>
            </a:r>
          </a:p>
          <a:p>
            <a:r>
              <a:rPr lang="tr-TR" sz="3700" dirty="0"/>
              <a:t>23 DİĞER ALACAKLAR</a:t>
            </a:r>
          </a:p>
          <a:p>
            <a:r>
              <a:rPr lang="tr-TR" sz="3700" dirty="0"/>
              <a:t>24 MALİ DURAN VARLIKLAR</a:t>
            </a:r>
          </a:p>
          <a:p>
            <a:r>
              <a:rPr lang="tr-TR" sz="3700" dirty="0"/>
              <a:t>25 MADDİ DURAN VARLIKLAR</a:t>
            </a:r>
          </a:p>
          <a:p>
            <a:r>
              <a:rPr lang="tr-TR" sz="3700" dirty="0"/>
              <a:t>26 MADDİ OLMAYAN DURAN VARLIKLAR</a:t>
            </a:r>
          </a:p>
          <a:p>
            <a:r>
              <a:rPr lang="tr-TR" sz="3700" dirty="0"/>
              <a:t>27 ÖZEL TÜKENMEYE TABİ VARLIKLAR</a:t>
            </a:r>
          </a:p>
          <a:p>
            <a:r>
              <a:rPr lang="tr-TR" sz="3700" dirty="0"/>
              <a:t>28 GELECEK YILLARA AİT GİDERLER VE GELİR TAHAKKUKLARI</a:t>
            </a:r>
          </a:p>
          <a:p>
            <a:r>
              <a:rPr lang="tr-TR" sz="3700" dirty="0"/>
              <a:t>29 DİĞER DURAN VARLIKLAR</a:t>
            </a:r>
          </a:p>
          <a:p>
            <a:endParaRPr lang="tr-TR" dirty="0"/>
          </a:p>
        </p:txBody>
      </p:sp>
      <p:sp>
        <p:nvSpPr>
          <p:cNvPr id="4" name="Sağ Ok 3"/>
          <p:cNvSpPr/>
          <p:nvPr/>
        </p:nvSpPr>
        <p:spPr>
          <a:xfrm>
            <a:off x="539646" y="299802"/>
            <a:ext cx="493426"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25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0" y="164892"/>
            <a:ext cx="9601200" cy="5778708"/>
          </a:xfrm>
        </p:spPr>
        <p:txBody>
          <a:bodyPr>
            <a:normAutofit/>
          </a:bodyPr>
          <a:lstStyle/>
          <a:p>
            <a:pPr marL="45720" indent="0">
              <a:buNone/>
            </a:pPr>
            <a:r>
              <a:rPr lang="tr-TR" sz="2600" b="1" dirty="0"/>
              <a:t>KISA VADELİ YABANCI KAYNAKLAR</a:t>
            </a:r>
          </a:p>
          <a:p>
            <a:r>
              <a:rPr lang="tr-TR" dirty="0"/>
              <a:t>30 MALİ BORÇLAR</a:t>
            </a:r>
          </a:p>
          <a:p>
            <a:r>
              <a:rPr lang="tr-TR" dirty="0"/>
              <a:t>31</a:t>
            </a:r>
          </a:p>
          <a:p>
            <a:r>
              <a:rPr lang="tr-TR" dirty="0"/>
              <a:t>32 TİCARİ BORÇLAR</a:t>
            </a:r>
          </a:p>
          <a:p>
            <a:r>
              <a:rPr lang="tr-TR" dirty="0"/>
              <a:t>33 DİĞER BORÇLAR</a:t>
            </a:r>
          </a:p>
          <a:p>
            <a:r>
              <a:rPr lang="tr-TR" dirty="0"/>
              <a:t>34 ALINAN AVANSLAR</a:t>
            </a:r>
          </a:p>
          <a:p>
            <a:r>
              <a:rPr lang="tr-TR" dirty="0"/>
              <a:t>35</a:t>
            </a:r>
          </a:p>
          <a:p>
            <a:r>
              <a:rPr lang="tr-TR" dirty="0"/>
              <a:t>36 ÖDENECEK VERGİ VE DİĞER YÜKÜMLÜLÜKLER</a:t>
            </a:r>
          </a:p>
          <a:p>
            <a:r>
              <a:rPr lang="tr-TR" dirty="0"/>
              <a:t>37 BORÇ VE GİDER KARŞILIKLARI</a:t>
            </a:r>
          </a:p>
          <a:p>
            <a:r>
              <a:rPr lang="tr-TR" dirty="0"/>
              <a:t>38 GELECEK AYLARA AİT GELİRLER VE GİDER TAHAKKUKLARI</a:t>
            </a:r>
          </a:p>
          <a:p>
            <a:r>
              <a:rPr lang="tr-TR" dirty="0"/>
              <a:t>39 DİĞER KISA VADELİ YABANCI KAYNAKLAR</a:t>
            </a:r>
          </a:p>
          <a:p>
            <a:endParaRPr lang="tr-TR" dirty="0"/>
          </a:p>
        </p:txBody>
      </p:sp>
      <p:sp>
        <p:nvSpPr>
          <p:cNvPr id="4" name="Sağ Ok 3"/>
          <p:cNvSpPr/>
          <p:nvPr/>
        </p:nvSpPr>
        <p:spPr>
          <a:xfrm>
            <a:off x="539646" y="164892"/>
            <a:ext cx="493426"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60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0" y="164892"/>
            <a:ext cx="9601200" cy="5861154"/>
          </a:xfrm>
        </p:spPr>
        <p:txBody>
          <a:bodyPr>
            <a:normAutofit/>
          </a:bodyPr>
          <a:lstStyle/>
          <a:p>
            <a:pPr marL="45720" indent="0">
              <a:buNone/>
            </a:pPr>
            <a:r>
              <a:rPr lang="tr-TR" sz="2600" b="1" dirty="0"/>
              <a:t>UZUN VADELİ YABANCI KAYNAKLAR</a:t>
            </a:r>
          </a:p>
          <a:p>
            <a:r>
              <a:rPr lang="tr-TR" dirty="0"/>
              <a:t>40 MALİ BORÇLAR</a:t>
            </a:r>
          </a:p>
          <a:p>
            <a:r>
              <a:rPr lang="tr-TR" dirty="0"/>
              <a:t>41</a:t>
            </a:r>
          </a:p>
          <a:p>
            <a:r>
              <a:rPr lang="tr-TR" dirty="0"/>
              <a:t>42 TİCARİ BORÇLAR</a:t>
            </a:r>
          </a:p>
          <a:p>
            <a:r>
              <a:rPr lang="tr-TR" dirty="0"/>
              <a:t>43 DİĞER BORÇLAR</a:t>
            </a:r>
          </a:p>
          <a:p>
            <a:r>
              <a:rPr lang="tr-TR" dirty="0"/>
              <a:t>44 ALINAN AVANSLAR</a:t>
            </a:r>
          </a:p>
          <a:p>
            <a:r>
              <a:rPr lang="tr-TR" dirty="0"/>
              <a:t>45</a:t>
            </a:r>
          </a:p>
          <a:p>
            <a:r>
              <a:rPr lang="tr-TR" dirty="0"/>
              <a:t>46</a:t>
            </a:r>
          </a:p>
          <a:p>
            <a:r>
              <a:rPr lang="tr-TR" dirty="0"/>
              <a:t>47 BORÇ VE DİĞER KARŞILIKLARI</a:t>
            </a:r>
          </a:p>
          <a:p>
            <a:r>
              <a:rPr lang="tr-TR" dirty="0"/>
              <a:t>48 GELECEK YILLARA AİT GELİRLER VE GİDER TAHUKKUKLARI</a:t>
            </a:r>
          </a:p>
          <a:p>
            <a:r>
              <a:rPr lang="tr-TR" dirty="0"/>
              <a:t>49 DİĞER UZUN VADELİ YABANCI KAYNAKLAR</a:t>
            </a:r>
          </a:p>
          <a:p>
            <a:endParaRPr lang="tr-TR" dirty="0"/>
          </a:p>
        </p:txBody>
      </p:sp>
      <p:sp>
        <p:nvSpPr>
          <p:cNvPr id="4" name="Sağ Ok 3"/>
          <p:cNvSpPr/>
          <p:nvPr/>
        </p:nvSpPr>
        <p:spPr>
          <a:xfrm>
            <a:off x="801974" y="164892"/>
            <a:ext cx="493426"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7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0" y="194871"/>
            <a:ext cx="9601200" cy="5936105"/>
          </a:xfrm>
        </p:spPr>
        <p:txBody>
          <a:bodyPr>
            <a:normAutofit/>
          </a:bodyPr>
          <a:lstStyle/>
          <a:p>
            <a:pPr marL="45720" indent="0">
              <a:buNone/>
            </a:pPr>
            <a:r>
              <a:rPr lang="tr-TR" sz="2600" b="1" dirty="0"/>
              <a:t>ÖZKAYNAKLAR</a:t>
            </a:r>
          </a:p>
          <a:p>
            <a:r>
              <a:rPr lang="tr-TR" dirty="0"/>
              <a:t>50 ÖDENMİŞ SERMAYE</a:t>
            </a:r>
          </a:p>
          <a:p>
            <a:r>
              <a:rPr lang="tr-TR" dirty="0"/>
              <a:t>51</a:t>
            </a:r>
          </a:p>
          <a:p>
            <a:r>
              <a:rPr lang="tr-TR" dirty="0"/>
              <a:t>52 SERMAYE YEDEKLERİ</a:t>
            </a:r>
          </a:p>
          <a:p>
            <a:r>
              <a:rPr lang="tr-TR" dirty="0"/>
              <a:t>53</a:t>
            </a:r>
          </a:p>
          <a:p>
            <a:r>
              <a:rPr lang="tr-TR" dirty="0"/>
              <a:t>54 KÂR YEDEKLERİ</a:t>
            </a:r>
          </a:p>
          <a:p>
            <a:r>
              <a:rPr lang="tr-TR" dirty="0"/>
              <a:t>55</a:t>
            </a:r>
          </a:p>
          <a:p>
            <a:r>
              <a:rPr lang="tr-TR" dirty="0"/>
              <a:t>56</a:t>
            </a:r>
          </a:p>
          <a:p>
            <a:r>
              <a:rPr lang="tr-TR" dirty="0"/>
              <a:t>57 GEÇMİŞ YILLAR KÂRLARI</a:t>
            </a:r>
          </a:p>
          <a:p>
            <a:r>
              <a:rPr lang="tr-TR" dirty="0"/>
              <a:t>58 GEÇMİŞ YILLAR ZARARLARI</a:t>
            </a:r>
          </a:p>
          <a:p>
            <a:r>
              <a:rPr lang="tr-TR" dirty="0"/>
              <a:t>59 DÖNEM NET KÂRI (ZARARI)</a:t>
            </a:r>
          </a:p>
          <a:p>
            <a:endParaRPr lang="tr-TR" dirty="0"/>
          </a:p>
        </p:txBody>
      </p:sp>
      <p:sp>
        <p:nvSpPr>
          <p:cNvPr id="4" name="Sağ Ok 3"/>
          <p:cNvSpPr/>
          <p:nvPr/>
        </p:nvSpPr>
        <p:spPr>
          <a:xfrm>
            <a:off x="801974" y="164892"/>
            <a:ext cx="493426"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2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914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0" y="164892"/>
            <a:ext cx="9601200" cy="5778708"/>
          </a:xfrm>
        </p:spPr>
        <p:txBody>
          <a:bodyPr>
            <a:normAutofit/>
          </a:bodyPr>
          <a:lstStyle/>
          <a:p>
            <a:pPr marL="45720" indent="0">
              <a:buNone/>
            </a:pPr>
            <a:r>
              <a:rPr lang="tr-TR" sz="2600" b="1" dirty="0"/>
              <a:t>GELİR TABLOSU HESAPLARI</a:t>
            </a:r>
          </a:p>
          <a:p>
            <a:r>
              <a:rPr lang="tr-TR" dirty="0"/>
              <a:t>60 BRÜT SATIŞLAR</a:t>
            </a:r>
          </a:p>
          <a:p>
            <a:r>
              <a:rPr lang="tr-TR" dirty="0"/>
              <a:t>61 SATIŞ İNDİRİMLERİ (-)</a:t>
            </a:r>
          </a:p>
          <a:p>
            <a:r>
              <a:rPr lang="tr-TR" dirty="0"/>
              <a:t>62 SATIŞLARIN MALİYETİ (-)</a:t>
            </a:r>
          </a:p>
          <a:p>
            <a:r>
              <a:rPr lang="tr-TR" dirty="0"/>
              <a:t>63 FAALİYET GİDERLERİ (-)</a:t>
            </a:r>
          </a:p>
          <a:p>
            <a:r>
              <a:rPr lang="tr-TR" dirty="0"/>
              <a:t>64 DİĞER FAALİYETLERDEN OLAĞAN GELİR VE KÂRLAR</a:t>
            </a:r>
          </a:p>
          <a:p>
            <a:r>
              <a:rPr lang="tr-TR" dirty="0"/>
              <a:t>65 DİĞER FAALİYETLERDEN OLAĞAN GİDER VE ZARARLAR (-)</a:t>
            </a:r>
          </a:p>
          <a:p>
            <a:r>
              <a:rPr lang="tr-TR" dirty="0"/>
              <a:t>66 FİNANSMAN GİDERLERİ (-)</a:t>
            </a:r>
          </a:p>
          <a:p>
            <a:r>
              <a:rPr lang="tr-TR" dirty="0"/>
              <a:t>67 OLAĞANDIŞI GELİR VE KÂRLAR</a:t>
            </a:r>
          </a:p>
          <a:p>
            <a:r>
              <a:rPr lang="tr-TR" dirty="0"/>
              <a:t>68 OLAĞANDIŞI GİDER VE ZARARLAR (-)</a:t>
            </a:r>
          </a:p>
          <a:p>
            <a:r>
              <a:rPr lang="tr-TR" dirty="0"/>
              <a:t>69 DÖNEM NET KÂRI (ZARARI)</a:t>
            </a:r>
          </a:p>
          <a:p>
            <a:endParaRPr lang="tr-TR" dirty="0"/>
          </a:p>
        </p:txBody>
      </p:sp>
      <p:sp>
        <p:nvSpPr>
          <p:cNvPr id="4" name="Sağ Ok 3"/>
          <p:cNvSpPr/>
          <p:nvPr/>
        </p:nvSpPr>
        <p:spPr>
          <a:xfrm>
            <a:off x="801974" y="164892"/>
            <a:ext cx="493426"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21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0" y="104931"/>
            <a:ext cx="9601200" cy="6130977"/>
          </a:xfrm>
        </p:spPr>
        <p:txBody>
          <a:bodyPr>
            <a:normAutofit/>
          </a:bodyPr>
          <a:lstStyle/>
          <a:p>
            <a:pPr marL="45720" indent="0">
              <a:buNone/>
            </a:pPr>
            <a:r>
              <a:rPr lang="tr-TR" b="1" dirty="0"/>
              <a:t>MALİYET HESAPLARI</a:t>
            </a:r>
            <a:endParaRPr lang="tr-TR" dirty="0"/>
          </a:p>
          <a:p>
            <a:r>
              <a:rPr lang="tr-TR" b="1" dirty="0"/>
              <a:t>7/A SEÇENEĞI</a:t>
            </a:r>
            <a:endParaRPr lang="tr-TR" dirty="0"/>
          </a:p>
          <a:p>
            <a:r>
              <a:rPr lang="tr-TR" dirty="0"/>
              <a:t>70 MALİYET MUHASEBESİ BAĞLANTI HESAPLARI</a:t>
            </a:r>
          </a:p>
          <a:p>
            <a:r>
              <a:rPr lang="tr-TR" dirty="0"/>
              <a:t>71 DİREKT İLKMADDE VE MALZEME GİDERLERİ</a:t>
            </a:r>
          </a:p>
          <a:p>
            <a:r>
              <a:rPr lang="tr-TR" dirty="0"/>
              <a:t>72 DİREKT İŞÇİLİK GİDERLERİ</a:t>
            </a:r>
          </a:p>
          <a:p>
            <a:r>
              <a:rPr lang="tr-TR" dirty="0"/>
              <a:t>73 GENEL ÜRETİM GİDERLERİ</a:t>
            </a:r>
          </a:p>
          <a:p>
            <a:r>
              <a:rPr lang="tr-TR" dirty="0"/>
              <a:t>74 HİZMET ÜRETİM MALİYETİ</a:t>
            </a:r>
          </a:p>
          <a:p>
            <a:r>
              <a:rPr lang="tr-TR" dirty="0"/>
              <a:t>75 ARAŞTIRMA VE GELİŞTİRME GİDERLERİ</a:t>
            </a:r>
          </a:p>
          <a:p>
            <a:r>
              <a:rPr lang="tr-TR" dirty="0"/>
              <a:t>76 PAZARLAMA SATIŞ VE DAĞITIM GİDERLERİ</a:t>
            </a:r>
          </a:p>
          <a:p>
            <a:r>
              <a:rPr lang="tr-TR" dirty="0"/>
              <a:t>77 GENEL YÖNETİM GİDERLERİ</a:t>
            </a:r>
          </a:p>
          <a:p>
            <a:r>
              <a:rPr lang="tr-TR" dirty="0"/>
              <a:t>78 FİNANSMAN GİDERLERİ</a:t>
            </a:r>
          </a:p>
          <a:p>
            <a:endParaRPr lang="tr-TR" dirty="0"/>
          </a:p>
        </p:txBody>
      </p:sp>
      <p:sp>
        <p:nvSpPr>
          <p:cNvPr id="4" name="Sağ Ok 3"/>
          <p:cNvSpPr/>
          <p:nvPr/>
        </p:nvSpPr>
        <p:spPr>
          <a:xfrm>
            <a:off x="801974" y="104931"/>
            <a:ext cx="493426" cy="4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75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618186"/>
            <a:ext cx="9601200" cy="1382332"/>
          </a:xfrm>
        </p:spPr>
        <p:txBody>
          <a:bodyPr>
            <a:normAutofit fontScale="90000"/>
          </a:bodyPr>
          <a:lstStyle/>
          <a:p>
            <a:pPr algn="ctr"/>
            <a:r>
              <a:rPr lang="tr-TR" sz="6700" dirty="0" err="1" smtClean="0"/>
              <a:t>I.bölüm</a:t>
            </a:r>
            <a:r>
              <a:rPr lang="tr-TR" dirty="0" smtClean="0"/>
              <a:t/>
            </a:r>
            <a:br>
              <a:rPr lang="tr-TR" dirty="0" smtClean="0"/>
            </a:br>
            <a:endParaRPr lang="tr-TR" dirty="0"/>
          </a:p>
        </p:txBody>
      </p:sp>
      <p:sp>
        <p:nvSpPr>
          <p:cNvPr id="3" name="İçerik Yer Tutucusu 2"/>
          <p:cNvSpPr>
            <a:spLocks noGrp="1"/>
          </p:cNvSpPr>
          <p:nvPr>
            <p:ph idx="1"/>
          </p:nvPr>
        </p:nvSpPr>
        <p:spPr>
          <a:xfrm>
            <a:off x="1295400" y="2202286"/>
            <a:ext cx="9601200" cy="3174643"/>
          </a:xfrm>
        </p:spPr>
        <p:txBody>
          <a:bodyPr>
            <a:normAutofit/>
          </a:bodyPr>
          <a:lstStyle/>
          <a:p>
            <a:pPr marL="45720" indent="0" algn="ctr">
              <a:buNone/>
            </a:pPr>
            <a:r>
              <a:rPr lang="tr-TR" sz="4800" cap="all" dirty="0" smtClean="0">
                <a:solidFill>
                  <a:schemeClr val="accent1"/>
                </a:solidFill>
                <a:effectLst>
                  <a:outerShdw blurRad="38100" dist="25400" dir="18900000" algn="bl" rotWithShape="0">
                    <a:schemeClr val="bg1">
                      <a:alpha val="80000"/>
                    </a:schemeClr>
                  </a:outerShdw>
                </a:effectLst>
                <a:latin typeface="+mj-lt"/>
                <a:ea typeface="+mj-ea"/>
                <a:cs typeface="+mj-cs"/>
              </a:rPr>
              <a:t>MUHASEBE POLİTİKALARININ OLUŞTURULMASI</a:t>
            </a:r>
            <a:endParaRPr lang="tr-TR" sz="4800" cap="all" dirty="0">
              <a:solidFill>
                <a:schemeClr val="accent1"/>
              </a:solidFill>
              <a:effectLst>
                <a:outerShdw blurRad="38100" dist="25400" dir="18900000" algn="bl" rotWithShape="0">
                  <a:schemeClr val="bg1">
                    <a:alpha val="80000"/>
                  </a:schemeClr>
                </a:outerShdw>
              </a:effectLst>
              <a:latin typeface="+mj-lt"/>
              <a:ea typeface="+mj-ea"/>
              <a:cs typeface="+mj-cs"/>
            </a:endParaRPr>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3528"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70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37392" y="3886200"/>
            <a:ext cx="12696092" cy="2013438"/>
          </a:xfrm>
        </p:spPr>
        <p:txBody>
          <a:bodyPr>
            <a:normAutofit/>
          </a:bodyPr>
          <a:lstStyle/>
          <a:p>
            <a:pPr algn="ctr"/>
            <a:r>
              <a:rPr lang="tr-TR" sz="4800" dirty="0"/>
              <a:t>YATIRIM HARCAMALARI, GELİRLER VE TAHSİS BEDELLERİNE İLİŞKİN MUHASEBE İŞLEMLERİ</a:t>
            </a:r>
          </a:p>
        </p:txBody>
      </p:sp>
      <p:pic>
        <p:nvPicPr>
          <p:cNvPr id="1026" name="Picture 2" descr="TESÄ°S: Ä°kitelli Organize Sanayi BÃ¶lg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375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07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618186"/>
            <a:ext cx="9601200" cy="1382332"/>
          </a:xfrm>
        </p:spPr>
        <p:txBody>
          <a:bodyPr>
            <a:normAutofit fontScale="90000"/>
          </a:bodyPr>
          <a:lstStyle/>
          <a:p>
            <a:pPr algn="ctr"/>
            <a:r>
              <a:rPr lang="tr-TR" sz="6700" dirty="0" err="1" smtClean="0"/>
              <a:t>III.bölüm</a:t>
            </a:r>
            <a:r>
              <a:rPr lang="tr-TR" dirty="0" smtClean="0"/>
              <a:t/>
            </a:r>
            <a:br>
              <a:rPr lang="tr-TR" dirty="0" smtClean="0"/>
            </a:br>
            <a:endParaRPr lang="tr-TR" dirty="0"/>
          </a:p>
        </p:txBody>
      </p:sp>
      <p:sp>
        <p:nvSpPr>
          <p:cNvPr id="3" name="İçerik Yer Tutucusu 2"/>
          <p:cNvSpPr>
            <a:spLocks noGrp="1"/>
          </p:cNvSpPr>
          <p:nvPr>
            <p:ph idx="1"/>
          </p:nvPr>
        </p:nvSpPr>
        <p:spPr>
          <a:xfrm>
            <a:off x="1295400" y="2202287"/>
            <a:ext cx="9601200" cy="1532951"/>
          </a:xfrm>
        </p:spPr>
        <p:txBody>
          <a:bodyPr>
            <a:normAutofit/>
          </a:bodyPr>
          <a:lstStyle/>
          <a:p>
            <a:pPr marL="45720" indent="0" algn="ctr">
              <a:buNone/>
            </a:pPr>
            <a:r>
              <a:rPr lang="tr-TR" sz="4800" cap="all" dirty="0" smtClean="0">
                <a:solidFill>
                  <a:schemeClr val="accent1"/>
                </a:solidFill>
                <a:effectLst>
                  <a:outerShdw blurRad="38100" dist="25400" dir="18900000" algn="bl" rotWithShape="0">
                    <a:schemeClr val="bg1">
                      <a:alpha val="80000"/>
                    </a:schemeClr>
                  </a:outerShdw>
                </a:effectLst>
                <a:latin typeface="+mj-lt"/>
                <a:ea typeface="+mj-ea"/>
                <a:cs typeface="+mj-cs"/>
              </a:rPr>
              <a:t>OSB’LERİN  gelir-giderleri ve muhasebe hesap planı</a:t>
            </a:r>
          </a:p>
          <a:p>
            <a:pPr marL="45720" indent="0" algn="ctr">
              <a:buNone/>
            </a:pPr>
            <a:endParaRPr lang="tr-TR" sz="4800" cap="all" dirty="0">
              <a:solidFill>
                <a:schemeClr val="accent1"/>
              </a:solidFill>
              <a:effectLst>
                <a:outerShdw blurRad="38100" dist="25400" dir="18900000" algn="bl" rotWithShape="0">
                  <a:schemeClr val="bg1">
                    <a:alpha val="80000"/>
                  </a:schemeClr>
                </a:outerShdw>
              </a:effectLst>
              <a:latin typeface="+mj-lt"/>
              <a:ea typeface="+mj-ea"/>
              <a:cs typeface="+mj-cs"/>
            </a:endParaRPr>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66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739462"/>
          </a:xfrm>
        </p:spPr>
        <p:txBody>
          <a:bodyPr/>
          <a:lstStyle/>
          <a:p>
            <a:r>
              <a:rPr lang="tr-TR" dirty="0"/>
              <a:t>OSB’lerin tabi oldukları 4562 sayılı </a:t>
            </a:r>
            <a:r>
              <a:rPr lang="tr-TR" dirty="0" smtClean="0"/>
              <a:t>Kanun</a:t>
            </a:r>
            <a:endParaRPr lang="tr-TR" dirty="0"/>
          </a:p>
        </p:txBody>
      </p:sp>
      <p:sp>
        <p:nvSpPr>
          <p:cNvPr id="3" name="İçerik Yer Tutucusu 2"/>
          <p:cNvSpPr>
            <a:spLocks noGrp="1"/>
          </p:cNvSpPr>
          <p:nvPr>
            <p:ph idx="1"/>
          </p:nvPr>
        </p:nvSpPr>
        <p:spPr>
          <a:xfrm>
            <a:off x="1295400" y="739462"/>
            <a:ext cx="9601200" cy="5093595"/>
          </a:xfrm>
        </p:spPr>
        <p:txBody>
          <a:bodyPr>
            <a:normAutofit/>
          </a:bodyPr>
          <a:lstStyle/>
          <a:p>
            <a:pPr marL="45720" indent="0" algn="just">
              <a:buNone/>
            </a:pPr>
            <a:r>
              <a:rPr lang="tr-TR" sz="2400" b="1" dirty="0" smtClean="0"/>
              <a:t>OSB’lerin </a:t>
            </a:r>
            <a:r>
              <a:rPr lang="tr-TR" sz="2400" b="1" dirty="0"/>
              <a:t>tabi oldukları 4562 sayılı Kanun’un 12. maddesinde OSB’lerin Gelirlerinin Nelerden </a:t>
            </a:r>
            <a:r>
              <a:rPr lang="tr-TR" sz="2400" b="1" dirty="0" smtClean="0"/>
              <a:t>Oluşacağı aşağıdaki </a:t>
            </a:r>
            <a:r>
              <a:rPr lang="tr-TR" sz="2400" b="1" dirty="0"/>
              <a:t>şekilde belirlenmiştir. </a:t>
            </a:r>
            <a:endParaRPr lang="tr-TR" sz="2400" b="1" dirty="0" smtClean="0"/>
          </a:p>
          <a:p>
            <a:pPr algn="just"/>
            <a:r>
              <a:rPr lang="tr-TR" sz="2400" b="1" dirty="0" smtClean="0"/>
              <a:t>Müteşebbis </a:t>
            </a:r>
            <a:r>
              <a:rPr lang="tr-TR" sz="2400" b="1" dirty="0"/>
              <a:t>heyete katılan kurum ve kuruluşların verdikleri iştirak payları </a:t>
            </a:r>
          </a:p>
          <a:p>
            <a:pPr algn="just"/>
            <a:r>
              <a:rPr lang="tr-TR" sz="2400" b="1" dirty="0" smtClean="0"/>
              <a:t>Arsa </a:t>
            </a:r>
            <a:r>
              <a:rPr lang="tr-TR" sz="2400" b="1" dirty="0"/>
              <a:t>tahsisi yapılan veya satışı yapılan ve OSB`de faaliyet gösterecek olan ve gösteren katılımcıların ödedikleri aidatlar ile arsa ve alt yapı katılım payları ve hizmet karşılıkları</a:t>
            </a:r>
          </a:p>
          <a:p>
            <a:pPr algn="just"/>
            <a:r>
              <a:rPr lang="tr-TR" sz="2400" b="1" dirty="0" smtClean="0"/>
              <a:t>OSB </a:t>
            </a:r>
            <a:r>
              <a:rPr lang="tr-TR" sz="2400" b="1" dirty="0"/>
              <a:t>alt yapı ve sosyal tesislerinin ihalesi için hazırlanan dosyaların satış bedelleri ile bölge içinde kurulacak olan işletmelerin projelerinin tasdik ve vize bedelleri</a:t>
            </a:r>
          </a:p>
          <a:p>
            <a:pPr algn="just"/>
            <a:r>
              <a:rPr lang="tr-TR" sz="2400" b="1" dirty="0" smtClean="0"/>
              <a:t>Yönetim aidatları</a:t>
            </a:r>
          </a:p>
          <a:p>
            <a:endParaRPr lang="tr-TR" dirty="0"/>
          </a:p>
          <a:p>
            <a:endParaRPr lang="tr-TR" dirty="0"/>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31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0" y="489396"/>
            <a:ext cx="9601200" cy="5454203"/>
          </a:xfrm>
        </p:spPr>
        <p:txBody>
          <a:bodyPr/>
          <a:lstStyle/>
          <a:p>
            <a:r>
              <a:rPr lang="tr-TR" sz="2400" b="1" dirty="0"/>
              <a:t>Su, elektrik, doğalgaz, sosyal tesis, arıtma ve benzeri işletme gelirleri ile iştirak gelirleri</a:t>
            </a:r>
          </a:p>
          <a:p>
            <a:r>
              <a:rPr lang="tr-TR" sz="2400" b="1" dirty="0" smtClean="0"/>
              <a:t>Arsa </a:t>
            </a:r>
            <a:r>
              <a:rPr lang="tr-TR" sz="2400" b="1" dirty="0"/>
              <a:t>satışından sağlanan gelirler</a:t>
            </a:r>
          </a:p>
          <a:p>
            <a:r>
              <a:rPr lang="tr-TR" sz="2400" b="1" dirty="0" smtClean="0"/>
              <a:t>Bağışlar</a:t>
            </a:r>
            <a:endParaRPr lang="tr-TR" sz="2400" b="1" dirty="0"/>
          </a:p>
          <a:p>
            <a:r>
              <a:rPr lang="tr-TR" sz="2400" b="1" dirty="0" smtClean="0"/>
              <a:t>Bölge </a:t>
            </a:r>
            <a:r>
              <a:rPr lang="tr-TR" sz="2400" b="1" dirty="0"/>
              <a:t>ortak mülklerinin kira ve hizmet gelirleri</a:t>
            </a:r>
          </a:p>
          <a:p>
            <a:r>
              <a:rPr lang="tr-TR" sz="2400" b="1" dirty="0" smtClean="0"/>
              <a:t>Banka </a:t>
            </a:r>
            <a:r>
              <a:rPr lang="tr-TR" sz="2400" b="1" dirty="0"/>
              <a:t>faizleri</a:t>
            </a:r>
          </a:p>
          <a:p>
            <a:r>
              <a:rPr lang="tr-TR" sz="2400" b="1" dirty="0" smtClean="0"/>
              <a:t>Gecikme </a:t>
            </a:r>
            <a:r>
              <a:rPr lang="tr-TR" sz="2400" b="1" dirty="0"/>
              <a:t>cezaları</a:t>
            </a:r>
          </a:p>
          <a:p>
            <a:r>
              <a:rPr lang="tr-TR" sz="2400" b="1" dirty="0" smtClean="0"/>
              <a:t>İlan </a:t>
            </a:r>
            <a:r>
              <a:rPr lang="tr-TR" sz="2400" b="1" dirty="0"/>
              <a:t>ve reklam gelirleri</a:t>
            </a:r>
          </a:p>
          <a:p>
            <a:r>
              <a:rPr lang="tr-TR" sz="2400" b="1" dirty="0" smtClean="0"/>
              <a:t>Diğer </a:t>
            </a:r>
            <a:r>
              <a:rPr lang="tr-TR" sz="2400" b="1" dirty="0"/>
              <a:t>gelirler</a:t>
            </a:r>
          </a:p>
          <a:p>
            <a:endParaRPr lang="tr-TR" dirty="0"/>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70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8279" y="875763"/>
            <a:ext cx="9601200" cy="5390126"/>
          </a:xfrm>
        </p:spPr>
        <p:txBody>
          <a:bodyPr>
            <a:normAutofit fontScale="92500" lnSpcReduction="20000"/>
          </a:bodyPr>
          <a:lstStyle/>
          <a:p>
            <a:r>
              <a:rPr lang="tr-TR" sz="2600" dirty="0" smtClean="0"/>
              <a:t>Enerji (Elektrik )Gelirleri </a:t>
            </a:r>
          </a:p>
          <a:p>
            <a:r>
              <a:rPr lang="tr-TR" sz="2600" dirty="0" smtClean="0"/>
              <a:t>Su Satış Gelirleri </a:t>
            </a:r>
          </a:p>
          <a:p>
            <a:r>
              <a:rPr lang="tr-TR" sz="2600" dirty="0" smtClean="0"/>
              <a:t>Doğalgaz Satış Gelirleri</a:t>
            </a:r>
          </a:p>
          <a:p>
            <a:r>
              <a:rPr lang="tr-TR" sz="2600" dirty="0" smtClean="0"/>
              <a:t>Arsa Satış Gelirleri</a:t>
            </a:r>
          </a:p>
          <a:p>
            <a:r>
              <a:rPr lang="tr-TR" sz="2600" dirty="0" smtClean="0"/>
              <a:t>Basınç Düşürme İstasyonu Gelirleri</a:t>
            </a:r>
          </a:p>
          <a:p>
            <a:r>
              <a:rPr lang="tr-TR" sz="2600" dirty="0" smtClean="0"/>
              <a:t>İş Makinesi Gelirleri</a:t>
            </a:r>
          </a:p>
          <a:p>
            <a:r>
              <a:rPr lang="tr-TR" sz="2600" dirty="0" smtClean="0"/>
              <a:t>Çöp Toplama Gelirleri</a:t>
            </a:r>
          </a:p>
          <a:p>
            <a:r>
              <a:rPr lang="tr-TR" sz="2600" dirty="0" smtClean="0"/>
              <a:t>Ceza ve Tazminat Gelirleri</a:t>
            </a:r>
          </a:p>
          <a:p>
            <a:r>
              <a:rPr lang="tr-TR" sz="2600" dirty="0" smtClean="0"/>
              <a:t>Yönetim Aidatları</a:t>
            </a:r>
          </a:p>
          <a:p>
            <a:r>
              <a:rPr lang="tr-TR" sz="2600" dirty="0" smtClean="0"/>
              <a:t>Kira Gelirleri</a:t>
            </a:r>
          </a:p>
          <a:p>
            <a:r>
              <a:rPr lang="tr-TR" sz="2600" dirty="0" smtClean="0"/>
              <a:t>Diğer Hizmet Gelirleri</a:t>
            </a:r>
          </a:p>
          <a:p>
            <a:endParaRPr lang="tr-TR" dirty="0"/>
          </a:p>
        </p:txBody>
      </p:sp>
      <p:sp>
        <p:nvSpPr>
          <p:cNvPr id="4" name="Metin kutusu 3"/>
          <p:cNvSpPr txBox="1"/>
          <p:nvPr/>
        </p:nvSpPr>
        <p:spPr>
          <a:xfrm>
            <a:off x="1545465" y="193183"/>
            <a:ext cx="9581881" cy="646331"/>
          </a:xfrm>
          <a:prstGeom prst="rect">
            <a:avLst/>
          </a:prstGeom>
          <a:noFill/>
        </p:spPr>
        <p:txBody>
          <a:bodyPr wrap="square" rtlCol="0">
            <a:spAutoFit/>
          </a:bodyPr>
          <a:lstStyle/>
          <a:p>
            <a:r>
              <a:rPr lang="tr-TR" sz="3600" b="1" cap="all" dirty="0">
                <a:solidFill>
                  <a:schemeClr val="accent1"/>
                </a:solidFill>
                <a:effectLst>
                  <a:outerShdw blurRad="38100" dist="25400" dir="18900000" algn="bl" rotWithShape="0">
                    <a:schemeClr val="bg1">
                      <a:alpha val="80000"/>
                    </a:schemeClr>
                  </a:outerShdw>
                </a:effectLst>
                <a:latin typeface="+mj-lt"/>
                <a:ea typeface="+mj-ea"/>
                <a:cs typeface="+mj-cs"/>
              </a:rPr>
              <a:t>OSB’LERİN GELİRLERİ</a:t>
            </a:r>
          </a:p>
        </p:txBody>
      </p:sp>
      <p:pic>
        <p:nvPicPr>
          <p:cNvPr id="5"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7346"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7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0" y="206062"/>
            <a:ext cx="9601200" cy="5737538"/>
          </a:xfrm>
        </p:spPr>
        <p:txBody>
          <a:bodyPr>
            <a:normAutofit/>
          </a:bodyPr>
          <a:lstStyle/>
          <a:p>
            <a:pPr marL="0" indent="0" algn="just">
              <a:buNone/>
            </a:pPr>
            <a:endParaRPr lang="tr-TR" sz="2400" b="1" dirty="0" smtClean="0">
              <a:latin typeface="Arial" pitchFamily="34" charset="0"/>
              <a:cs typeface="Arial" pitchFamily="34" charset="0"/>
            </a:endParaRPr>
          </a:p>
          <a:p>
            <a:pPr marL="0" indent="0" algn="just">
              <a:buNone/>
            </a:pPr>
            <a:r>
              <a:rPr lang="tr-TR" sz="3200" dirty="0" smtClean="0">
                <a:latin typeface="Arial" pitchFamily="34" charset="0"/>
                <a:cs typeface="Arial" pitchFamily="34" charset="0"/>
              </a:rPr>
              <a:t>4562 </a:t>
            </a:r>
            <a:r>
              <a:rPr lang="tr-TR" sz="3200" dirty="0">
                <a:latin typeface="Arial" pitchFamily="34" charset="0"/>
                <a:cs typeface="Arial" pitchFamily="34" charset="0"/>
              </a:rPr>
              <a:t>sayılı Kanunda </a:t>
            </a:r>
            <a:r>
              <a:rPr lang="tr-TR" sz="3200" dirty="0" smtClean="0">
                <a:latin typeface="Arial" pitchFamily="34" charset="0"/>
                <a:cs typeface="Arial" pitchFamily="34" charset="0"/>
              </a:rPr>
              <a:t>OSB’lerin </a:t>
            </a:r>
            <a:r>
              <a:rPr lang="tr-TR" sz="3200" u="sng" dirty="0">
                <a:latin typeface="Arial" pitchFamily="34" charset="0"/>
                <a:cs typeface="Arial" pitchFamily="34" charset="0"/>
              </a:rPr>
              <a:t>Giderlerinin Nelerden Oluşacağı </a:t>
            </a:r>
            <a:r>
              <a:rPr lang="tr-TR" sz="3200" dirty="0">
                <a:latin typeface="Arial" pitchFamily="34" charset="0"/>
                <a:cs typeface="Arial" pitchFamily="34" charset="0"/>
              </a:rPr>
              <a:t>ile ilgili olarak </a:t>
            </a:r>
            <a:r>
              <a:rPr lang="tr-TR" sz="3200" dirty="0" smtClean="0">
                <a:latin typeface="Arial" pitchFamily="34" charset="0"/>
                <a:cs typeface="Arial" pitchFamily="34" charset="0"/>
              </a:rPr>
              <a:t>herhangi </a:t>
            </a:r>
            <a:r>
              <a:rPr lang="tr-TR" sz="3200" dirty="0">
                <a:latin typeface="Arial" pitchFamily="34" charset="0"/>
                <a:cs typeface="Arial" pitchFamily="34" charset="0"/>
              </a:rPr>
              <a:t>bir düzenleme yapılmamıştır. </a:t>
            </a:r>
            <a:endParaRPr lang="tr-TR" sz="3200" dirty="0" smtClean="0">
              <a:latin typeface="Arial" pitchFamily="34" charset="0"/>
              <a:cs typeface="Arial" pitchFamily="34" charset="0"/>
            </a:endParaRPr>
          </a:p>
          <a:p>
            <a:pPr marL="0" indent="0" algn="just">
              <a:buNone/>
            </a:pPr>
            <a:endParaRPr lang="tr-TR" sz="100" dirty="0">
              <a:latin typeface="Arial" pitchFamily="34" charset="0"/>
              <a:cs typeface="Arial" pitchFamily="34" charset="0"/>
            </a:endParaRPr>
          </a:p>
          <a:p>
            <a:pPr marL="0" indent="0" algn="just">
              <a:buNone/>
            </a:pPr>
            <a:r>
              <a:rPr lang="tr-TR" sz="3200" dirty="0" smtClean="0">
                <a:latin typeface="Arial" pitchFamily="34" charset="0"/>
                <a:cs typeface="Arial" pitchFamily="34" charset="0"/>
              </a:rPr>
              <a:t>Ancak 4562 </a:t>
            </a:r>
            <a:r>
              <a:rPr lang="tr-TR" sz="3200" dirty="0">
                <a:latin typeface="Arial" pitchFamily="34" charset="0"/>
                <a:cs typeface="Arial" pitchFamily="34" charset="0"/>
              </a:rPr>
              <a:t>Sayılı Kanun’un Amaç başlıklı 1. </a:t>
            </a:r>
            <a:r>
              <a:rPr lang="tr-TR" sz="3200" dirty="0" smtClean="0">
                <a:latin typeface="Arial" pitchFamily="34" charset="0"/>
                <a:cs typeface="Arial" pitchFamily="34" charset="0"/>
              </a:rPr>
              <a:t>Maddesinden hareketle OSB’lerin </a:t>
            </a:r>
            <a:r>
              <a:rPr lang="tr-TR" sz="3200" dirty="0">
                <a:latin typeface="Arial" pitchFamily="34" charset="0"/>
                <a:cs typeface="Arial" pitchFamily="34" charset="0"/>
              </a:rPr>
              <a:t>giderlerinin </a:t>
            </a:r>
            <a:r>
              <a:rPr lang="tr-TR" sz="3200" dirty="0" smtClean="0">
                <a:latin typeface="Arial" pitchFamily="34" charset="0"/>
                <a:cs typeface="Arial" pitchFamily="34" charset="0"/>
              </a:rPr>
              <a:t>organize </a:t>
            </a:r>
            <a:r>
              <a:rPr lang="tr-TR" sz="3200" dirty="0">
                <a:latin typeface="Arial" pitchFamily="34" charset="0"/>
                <a:cs typeface="Arial" pitchFamily="34" charset="0"/>
              </a:rPr>
              <a:t>sanayi bölgesinin kuruluş, yapım ve işletilmesi ile ilgili </a:t>
            </a:r>
            <a:r>
              <a:rPr lang="tr-TR" sz="3200" dirty="0" smtClean="0">
                <a:latin typeface="Arial" pitchFamily="34" charset="0"/>
                <a:cs typeface="Arial" pitchFamily="34" charset="0"/>
              </a:rPr>
              <a:t>giderlerden oluşacağı anlaşılmaktadır.</a:t>
            </a:r>
          </a:p>
          <a:p>
            <a:pPr marL="0" indent="0" algn="just">
              <a:buNone/>
            </a:pPr>
            <a:endParaRPr lang="tr-TR" sz="3200" b="1" dirty="0">
              <a:latin typeface="Arial" pitchFamily="34" charset="0"/>
              <a:cs typeface="Arial" pitchFamily="34" charset="0"/>
            </a:endParaRPr>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79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69642" y="684968"/>
            <a:ext cx="9601200" cy="5104085"/>
          </a:xfrm>
        </p:spPr>
        <p:txBody>
          <a:bodyPr>
            <a:noAutofit/>
          </a:bodyPr>
          <a:lstStyle/>
          <a:p>
            <a:r>
              <a:rPr lang="tr-TR" sz="2800" dirty="0" smtClean="0"/>
              <a:t>Personel </a:t>
            </a:r>
            <a:r>
              <a:rPr lang="tr-TR" sz="2800" dirty="0"/>
              <a:t>Ücret </a:t>
            </a:r>
            <a:r>
              <a:rPr lang="tr-TR" sz="2800" dirty="0" smtClean="0"/>
              <a:t>Giderleri</a:t>
            </a:r>
          </a:p>
          <a:p>
            <a:r>
              <a:rPr lang="tr-TR" sz="2800" dirty="0" smtClean="0"/>
              <a:t>Müteşebbis Heyet Giderleri</a:t>
            </a:r>
          </a:p>
          <a:p>
            <a:r>
              <a:rPr lang="tr-TR" sz="2800" dirty="0" smtClean="0"/>
              <a:t>İletişim Giderleri</a:t>
            </a:r>
          </a:p>
          <a:p>
            <a:r>
              <a:rPr lang="tr-TR" sz="2800" dirty="0" smtClean="0"/>
              <a:t>Güvenlik Giderleri</a:t>
            </a:r>
          </a:p>
          <a:p>
            <a:r>
              <a:rPr lang="tr-TR" sz="2800" dirty="0" smtClean="0"/>
              <a:t>Tamir Bakım Onarım Giderleri</a:t>
            </a:r>
          </a:p>
          <a:p>
            <a:r>
              <a:rPr lang="tr-TR" sz="2800" dirty="0" smtClean="0"/>
              <a:t>İnşaat ve İşletme Giderleri</a:t>
            </a:r>
          </a:p>
          <a:p>
            <a:r>
              <a:rPr lang="tr-TR" sz="2800" dirty="0" smtClean="0"/>
              <a:t>Amortisman Giderleri</a:t>
            </a:r>
          </a:p>
          <a:p>
            <a:r>
              <a:rPr lang="tr-TR" sz="2800" dirty="0" smtClean="0"/>
              <a:t>Diğer Sair Giderler</a:t>
            </a:r>
          </a:p>
          <a:p>
            <a:r>
              <a:rPr lang="tr-TR" sz="2800" dirty="0" smtClean="0"/>
              <a:t>Arsa ve Alt Yapı Harcamaları</a:t>
            </a:r>
            <a:endParaRPr lang="tr-TR" sz="2800" dirty="0"/>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1545465" y="193183"/>
            <a:ext cx="9581881" cy="646331"/>
          </a:xfrm>
          <a:prstGeom prst="rect">
            <a:avLst/>
          </a:prstGeom>
          <a:noFill/>
        </p:spPr>
        <p:txBody>
          <a:bodyPr wrap="square" rtlCol="0">
            <a:spAutoFit/>
          </a:bodyPr>
          <a:lstStyle/>
          <a:p>
            <a:r>
              <a:rPr lang="tr-TR" sz="3600" b="1" cap="all" dirty="0">
                <a:solidFill>
                  <a:schemeClr val="accent1"/>
                </a:solidFill>
                <a:effectLst>
                  <a:outerShdw blurRad="38100" dist="25400" dir="18900000" algn="bl" rotWithShape="0">
                    <a:schemeClr val="bg1">
                      <a:alpha val="80000"/>
                    </a:schemeClr>
                  </a:outerShdw>
                </a:effectLst>
                <a:latin typeface="+mj-lt"/>
                <a:ea typeface="+mj-ea"/>
                <a:cs typeface="+mj-cs"/>
              </a:rPr>
              <a:t>OSB’LERİN </a:t>
            </a:r>
            <a:r>
              <a:rPr lang="tr-TR" sz="3600" b="1" cap="all" dirty="0" smtClean="0">
                <a:solidFill>
                  <a:schemeClr val="accent1"/>
                </a:solidFill>
                <a:effectLst>
                  <a:outerShdw blurRad="38100" dist="25400" dir="18900000" algn="bl" rotWithShape="0">
                    <a:schemeClr val="bg1">
                      <a:alpha val="80000"/>
                    </a:schemeClr>
                  </a:outerShdw>
                </a:effectLst>
                <a:latin typeface="+mj-lt"/>
                <a:ea typeface="+mj-ea"/>
                <a:cs typeface="+mj-cs"/>
              </a:rPr>
              <a:t>GİDERLERİ</a:t>
            </a:r>
            <a:endParaRPr lang="tr-TR" sz="3600" b="1" cap="all" dirty="0">
              <a:solidFill>
                <a:schemeClr val="accent1"/>
              </a:solidFill>
              <a:effectLst>
                <a:outerShdw blurRad="38100" dist="25400" dir="18900000" algn="bl" rotWithShape="0">
                  <a:schemeClr val="bg1">
                    <a:alpha val="80000"/>
                  </a:schemeClr>
                </a:outerShdw>
              </a:effectLst>
              <a:latin typeface="+mj-lt"/>
              <a:ea typeface="+mj-ea"/>
              <a:cs typeface="+mj-cs"/>
            </a:endParaRPr>
          </a:p>
        </p:txBody>
      </p:sp>
    </p:spTree>
    <p:extLst>
      <p:ext uri="{BB962C8B-B14F-4D97-AF65-F5344CB8AC3E}">
        <p14:creationId xmlns:p14="http://schemas.microsoft.com/office/powerpoint/2010/main" val="94902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2479" y="149181"/>
            <a:ext cx="10947042" cy="765220"/>
          </a:xfrm>
        </p:spPr>
        <p:txBody>
          <a:bodyPr>
            <a:normAutofit/>
          </a:bodyPr>
          <a:lstStyle/>
          <a:p>
            <a:pPr algn="ctr"/>
            <a:r>
              <a:rPr lang="tr-TR" sz="3600" dirty="0"/>
              <a:t>OSB’lerin kullanacakları Hesap Planı</a:t>
            </a:r>
          </a:p>
        </p:txBody>
      </p:sp>
      <p:sp>
        <p:nvSpPr>
          <p:cNvPr id="3" name="İçerik Yer Tutucusu 2"/>
          <p:cNvSpPr>
            <a:spLocks noGrp="1"/>
          </p:cNvSpPr>
          <p:nvPr>
            <p:ph idx="1"/>
          </p:nvPr>
        </p:nvSpPr>
        <p:spPr>
          <a:xfrm>
            <a:off x="1295400" y="1043189"/>
            <a:ext cx="9601200" cy="4932608"/>
          </a:xfr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45720" indent="0" algn="just">
              <a:buNone/>
            </a:pPr>
            <a:r>
              <a:rPr lang="tr-TR" sz="3200" b="1" dirty="0" smtClean="0"/>
              <a:t>OSB Uygulama Yönetmeliğinin 175. Maddesinde ‘’OSB Hesapları, </a:t>
            </a:r>
            <a:r>
              <a:rPr lang="tr-TR" sz="3200" b="1" dirty="0"/>
              <a:t>6102 sayılı </a:t>
            </a:r>
            <a:r>
              <a:rPr lang="tr-TR" sz="3200" b="1" dirty="0" smtClean="0"/>
              <a:t>kanunda belirtilen tutulması zorunlu defterlerden tek düzen muhasebe sistemi esaslarına göre tutulur ve izlenir.’’ denilmiştir.</a:t>
            </a:r>
          </a:p>
          <a:p>
            <a:pPr marL="45720" indent="0" algn="just">
              <a:buNone/>
            </a:pPr>
            <a:r>
              <a:rPr lang="tr-TR" sz="3600" b="1" spc="50" dirty="0">
                <a:ln w="9525" cmpd="sng">
                  <a:solidFill>
                    <a:schemeClr val="accent1"/>
                  </a:solidFill>
                  <a:prstDash val="solid"/>
                </a:ln>
                <a:solidFill>
                  <a:schemeClr val="accent1"/>
                </a:solidFill>
                <a:effectLst>
                  <a:glow rad="38100">
                    <a:schemeClr val="accent1">
                      <a:alpha val="40000"/>
                    </a:schemeClr>
                  </a:glow>
                </a:effectLst>
              </a:rPr>
              <a:t>O</a:t>
            </a:r>
            <a:r>
              <a:rPr lang="tr-TR" sz="3600" b="1" spc="50" dirty="0" smtClean="0">
                <a:ln w="9525" cmpd="sng">
                  <a:solidFill>
                    <a:schemeClr val="accent1"/>
                  </a:solidFill>
                  <a:prstDash val="solid"/>
                </a:ln>
                <a:solidFill>
                  <a:schemeClr val="accent1"/>
                </a:solidFill>
                <a:effectLst>
                  <a:glow rad="38100">
                    <a:schemeClr val="accent1">
                      <a:alpha val="40000"/>
                    </a:schemeClr>
                  </a:glow>
                </a:effectLst>
              </a:rPr>
              <a:t>SB Hesapları, 6102 sayılı Türk Ticaret Kanununda belirtilen tutulması zorunlu defterlerde tek düzen muhasebe sistemi esaslarına göre tutulur ve izlenir. </a:t>
            </a:r>
            <a:r>
              <a:rPr lang="tr-TR" sz="3600" b="1" dirty="0" smtClean="0"/>
              <a:t> </a:t>
            </a:r>
          </a:p>
          <a:p>
            <a:pPr marL="45720" indent="0" algn="just">
              <a:buNone/>
            </a:pPr>
            <a:r>
              <a:rPr lang="tr-TR" sz="3200" b="1" dirty="0"/>
              <a:t>Yukarıda yer alan açıklama ve yasal düzenlemeler çerçevesinde OSB’ler yasal defter ve belgelerini Tek Düzen Hesap Planı çerçevesinde tutmakla yükümlü kılınmıştır.</a:t>
            </a:r>
          </a:p>
          <a:p>
            <a:pPr marL="45720" indent="0" algn="just">
              <a:buNone/>
            </a:pPr>
            <a:endParaRPr lang="tr-TR" sz="3200" b="1" dirty="0"/>
          </a:p>
          <a:p>
            <a:pPr marL="45720" indent="0" algn="just">
              <a:buNone/>
            </a:pPr>
            <a:endParaRPr lang="tr-TR" sz="3600" b="1" dirty="0"/>
          </a:p>
        </p:txBody>
      </p:sp>
      <p:sp>
        <p:nvSpPr>
          <p:cNvPr id="5" name="Sağ Ok 4"/>
          <p:cNvSpPr/>
          <p:nvPr/>
        </p:nvSpPr>
        <p:spPr>
          <a:xfrm>
            <a:off x="734096" y="3084491"/>
            <a:ext cx="561304" cy="425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59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it-IT" dirty="0"/>
              <a:t>OSB’ler Üretim İşletmesi </a:t>
            </a:r>
            <a:r>
              <a:rPr lang="it-IT" dirty="0" smtClean="0"/>
              <a:t>mi</a:t>
            </a:r>
            <a:r>
              <a:rPr lang="tr-TR" dirty="0" err="1" smtClean="0"/>
              <a:t>dir</a:t>
            </a:r>
            <a:r>
              <a:rPr lang="tr-TR" dirty="0" smtClean="0"/>
              <a:t> ? Yoksa </a:t>
            </a:r>
            <a:r>
              <a:rPr lang="it-IT" dirty="0" smtClean="0"/>
              <a:t>- </a:t>
            </a:r>
            <a:r>
              <a:rPr lang="it-IT" dirty="0"/>
              <a:t>Ticari işletme </a:t>
            </a:r>
            <a:r>
              <a:rPr lang="it-IT" dirty="0" smtClean="0"/>
              <a:t>mi</a:t>
            </a:r>
            <a:r>
              <a:rPr lang="tr-TR" dirty="0" err="1" smtClean="0"/>
              <a:t>dir</a:t>
            </a:r>
            <a:r>
              <a:rPr lang="tr-TR" dirty="0" smtClean="0"/>
              <a:t>?</a:t>
            </a:r>
            <a:endParaRPr lang="tr-TR" dirty="0"/>
          </a:p>
        </p:txBody>
      </p:sp>
      <p:sp>
        <p:nvSpPr>
          <p:cNvPr id="3" name="İçerik Yer Tutucusu 2"/>
          <p:cNvSpPr>
            <a:spLocks noGrp="1"/>
          </p:cNvSpPr>
          <p:nvPr>
            <p:ph idx="1"/>
          </p:nvPr>
        </p:nvSpPr>
        <p:spPr>
          <a:xfrm>
            <a:off x="1295400" y="1524000"/>
            <a:ext cx="9601200" cy="4419600"/>
          </a:xfrm>
        </p:spPr>
        <p:txBody>
          <a:bodyPr>
            <a:noAutofit/>
          </a:bodyPr>
          <a:lstStyle/>
          <a:p>
            <a:pPr algn="just"/>
            <a:r>
              <a:rPr lang="tr-TR" sz="2500" b="1" dirty="0"/>
              <a:t>Tekdüzen hesap planı açıklamalarına göre Türkiye’deki bütün işletmelerin tek düzen hesap planına uyması zorunludur.</a:t>
            </a:r>
          </a:p>
          <a:p>
            <a:pPr algn="just"/>
            <a:r>
              <a:rPr lang="tr-TR" sz="2500" b="1" dirty="0" smtClean="0"/>
              <a:t>OSB’lerin </a:t>
            </a:r>
            <a:r>
              <a:rPr lang="tr-TR" sz="2500" b="1" dirty="0"/>
              <a:t>muhasebe uygulaması yönünden hizmet işletmesi mi, üretim işletmesi mi yoksa ticari işletme mi olduğu açık değildir. Her üç durumu da bünyesinde barındırmaktadır. Bir yönüyle özel inşaat işi yapan üretim işletmesi niteliğinde, diğer yönüyle kendi adına yatırım yapan ticari işletme niteliğindedir. Alt yapı bedelleri katılımcılara fatura edildiği için yatırım döneminde üretim işletmesi yanı ağır basmaktadır. İşletme döneminde ise tamamıyla hizmet işletmesi niteliğindedir.</a:t>
            </a:r>
          </a:p>
        </p:txBody>
      </p:sp>
    </p:spTree>
    <p:extLst>
      <p:ext uri="{BB962C8B-B14F-4D97-AF65-F5344CB8AC3E}">
        <p14:creationId xmlns:p14="http://schemas.microsoft.com/office/powerpoint/2010/main" val="365910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618186"/>
            <a:ext cx="9601200" cy="1382332"/>
          </a:xfrm>
        </p:spPr>
        <p:txBody>
          <a:bodyPr>
            <a:normAutofit fontScale="90000"/>
          </a:bodyPr>
          <a:lstStyle/>
          <a:p>
            <a:pPr algn="ctr"/>
            <a:r>
              <a:rPr lang="tr-TR" sz="6700" dirty="0" err="1" smtClean="0"/>
              <a:t>ıV.bölüm</a:t>
            </a:r>
            <a:r>
              <a:rPr lang="tr-TR" dirty="0" smtClean="0"/>
              <a:t/>
            </a:r>
            <a:br>
              <a:rPr lang="tr-TR" dirty="0" smtClean="0"/>
            </a:br>
            <a:endParaRPr lang="tr-TR" dirty="0"/>
          </a:p>
        </p:txBody>
      </p:sp>
      <p:sp>
        <p:nvSpPr>
          <p:cNvPr id="3" name="İçerik Yer Tutucusu 2"/>
          <p:cNvSpPr>
            <a:spLocks noGrp="1"/>
          </p:cNvSpPr>
          <p:nvPr>
            <p:ph idx="1"/>
          </p:nvPr>
        </p:nvSpPr>
        <p:spPr>
          <a:xfrm>
            <a:off x="1295400" y="2202286"/>
            <a:ext cx="9601200" cy="3174643"/>
          </a:xfrm>
        </p:spPr>
        <p:txBody>
          <a:bodyPr>
            <a:normAutofit/>
          </a:bodyPr>
          <a:lstStyle/>
          <a:p>
            <a:pPr marL="45720" indent="0" algn="ctr">
              <a:buNone/>
            </a:pPr>
            <a:r>
              <a:rPr lang="tr-TR" altLang="tr-TR" sz="4800" cap="all" dirty="0">
                <a:solidFill>
                  <a:schemeClr val="accent1"/>
                </a:solidFill>
                <a:effectLst>
                  <a:outerShdw blurRad="38100" dist="25400" dir="18900000" algn="bl" rotWithShape="0">
                    <a:schemeClr val="bg1">
                      <a:alpha val="80000"/>
                    </a:schemeClr>
                  </a:outerShdw>
                </a:effectLst>
                <a:latin typeface="+mj-lt"/>
                <a:ea typeface="+mj-ea"/>
                <a:cs typeface="+mj-cs"/>
              </a:rPr>
              <a:t>OSB’LERİN KULLANDIĞI ÖZELLİKLİ MUHASEBE HESAPLARI</a:t>
            </a:r>
            <a:endParaRPr lang="tr-TR" sz="4800" cap="all" dirty="0">
              <a:solidFill>
                <a:schemeClr val="accent1"/>
              </a:solidFill>
              <a:effectLst>
                <a:outerShdw blurRad="38100" dist="25400" dir="18900000" algn="bl" rotWithShape="0">
                  <a:schemeClr val="bg1">
                    <a:alpha val="80000"/>
                  </a:schemeClr>
                </a:outerShdw>
              </a:effectLst>
              <a:latin typeface="+mj-lt"/>
              <a:ea typeface="+mj-ea"/>
              <a:cs typeface="+mj-cs"/>
            </a:endParaRPr>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4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642586"/>
          </a:xfrm>
        </p:spPr>
        <p:txBody>
          <a:bodyPr>
            <a:noAutofit/>
          </a:bodyPr>
          <a:lstStyle/>
          <a:p>
            <a:pPr algn="ctr"/>
            <a:r>
              <a:rPr lang="tr-TR" sz="4400" dirty="0" smtClean="0"/>
              <a:t>TEK DÜZEN HESAP PLANI</a:t>
            </a:r>
            <a:endParaRPr lang="tr-TR" sz="4400" dirty="0"/>
          </a:p>
        </p:txBody>
      </p:sp>
      <p:sp>
        <p:nvSpPr>
          <p:cNvPr id="3" name="İçerik Yer Tutucusu 2"/>
          <p:cNvSpPr>
            <a:spLocks noGrp="1"/>
          </p:cNvSpPr>
          <p:nvPr>
            <p:ph idx="1"/>
          </p:nvPr>
        </p:nvSpPr>
        <p:spPr>
          <a:xfrm>
            <a:off x="1295400" y="642586"/>
            <a:ext cx="9601200" cy="4996214"/>
          </a:xfrm>
        </p:spPr>
        <p:txBody>
          <a:bodyPr>
            <a:normAutofit/>
          </a:bodyPr>
          <a:lstStyle/>
          <a:p>
            <a:pPr marL="45720" indent="0" algn="just">
              <a:buNone/>
            </a:pPr>
            <a:r>
              <a:rPr lang="tr-TR" sz="2400" b="1" dirty="0"/>
              <a:t>Ülkemizin muhasebe uygulamasında, Maliye Bakanlığı’nın 26.12.1992 tarih ve 21447 sayılı Resmi </a:t>
            </a:r>
            <a:r>
              <a:rPr lang="tr-TR" sz="2400" b="1" dirty="0" smtClean="0"/>
              <a:t>Gazete ’de </a:t>
            </a:r>
            <a:r>
              <a:rPr lang="tr-TR" sz="2400" b="1" dirty="0"/>
              <a:t>yayınlanan 1. sayılı Muhasebe Uygulama Genel Tebliği ile zorunlu hale getirilen Tekdüzen Muhasebe Uygulamamasına 01 Ocak 1994 tarihinden itibaren </a:t>
            </a:r>
            <a:r>
              <a:rPr lang="tr-TR" sz="2400" b="1" dirty="0" smtClean="0"/>
              <a:t>tek düzen hesap planı sistemine geçilmiştir.</a:t>
            </a:r>
          </a:p>
          <a:p>
            <a:pPr marL="45720" indent="0" algn="just">
              <a:buNone/>
            </a:pPr>
            <a:r>
              <a:rPr lang="tr-TR" sz="2400" b="1" dirty="0"/>
              <a:t>1994 yılında uygulamaya giren tek düzen hesap planı ülkemizdeki muhasebe uygulamalarına belirli bir standart kazandırmıştır.</a:t>
            </a:r>
          </a:p>
          <a:p>
            <a:pPr marL="45720" indent="0" algn="just">
              <a:buNone/>
            </a:pPr>
            <a:r>
              <a:rPr lang="tr-TR" sz="2400" b="1" dirty="0"/>
              <a:t>Tekdüzen hesap planında tüm işletmelerde maliyet hesaplarının 7/A ve 7/B seçeneğine ayrılma zorunluluğunun getirilmesi, şüphesiz içinde ticaret, üretim ve hizmet birimlerinin oluştuğu şirket topluluklarının Tekdüzen hesap çerçevesine uygun bir genel hesap planında toplanma kolaylığını ve konsolide bilanço ve gelir tablolarının oluşturulması imkanını </a:t>
            </a:r>
            <a:r>
              <a:rPr lang="tr-TR" sz="2400" b="1" dirty="0" smtClean="0"/>
              <a:t>verilmiştir.</a:t>
            </a:r>
            <a:endParaRPr lang="tr-TR" sz="2400" b="1" dirty="0"/>
          </a:p>
          <a:p>
            <a:pPr marL="45720" indent="0" algn="just">
              <a:buNone/>
            </a:pPr>
            <a:endParaRPr lang="tr-TR" dirty="0"/>
          </a:p>
        </p:txBody>
      </p:sp>
      <p:pic>
        <p:nvPicPr>
          <p:cNvPr id="5"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37227"/>
            <a:ext cx="1039318" cy="72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53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0" y="875762"/>
            <a:ext cx="9601200" cy="5067837"/>
          </a:xfrm>
        </p:spPr>
        <p:txBody>
          <a:bodyPr/>
          <a:lstStyle/>
          <a:p>
            <a:pPr algn="just"/>
            <a:r>
              <a:rPr lang="tr-TR" dirty="0" smtClean="0"/>
              <a:t>OSB’ler kuruluş amaçları gereği Organize Sanayi Bölgelerinin kuruluş, yapım ve işletmesini gerçekleştirmektedirler. OSB’ler bu iş ve işlemleri gerçekleştirirken </a:t>
            </a:r>
            <a:r>
              <a:rPr lang="tr-TR" dirty="0"/>
              <a:t> </a:t>
            </a:r>
            <a:r>
              <a:rPr lang="tr-TR" dirty="0" smtClean="0"/>
              <a:t>katılımcılara arsa Tahsisi yapmakta, Elektrik, Su, Doğalgaz temin etmekte ve OSB sınırları içerisinde diğer verilmesi gereken bütün hizmetleri sunmaktadırlar. OSB’ler bunları gerçekleştirirken büyük bir nakit döngüsüne sahip olmaktadırlar. Katılımcılardan yapılan tahsilatlar banka, çek, senet ve kredi kartı (POS) aracılığıyla hesaplara alınmaktadır. Bu nedenle OSB’ler tarafından aşağıdaki muhasebe hesapları sıklıkla kullanılmaktadır.</a:t>
            </a:r>
          </a:p>
          <a:p>
            <a:r>
              <a:rPr lang="tr-TR" dirty="0" smtClean="0"/>
              <a:t>101 Alınan Çekler Hesabı</a:t>
            </a:r>
          </a:p>
          <a:p>
            <a:r>
              <a:rPr lang="tr-TR" dirty="0" smtClean="0"/>
              <a:t>102 Bankalar Hesabı </a:t>
            </a:r>
          </a:p>
          <a:p>
            <a:r>
              <a:rPr lang="tr-TR" dirty="0" smtClean="0"/>
              <a:t>108 Diğer Hazır Değerler Hesabı </a:t>
            </a:r>
          </a:p>
          <a:p>
            <a:r>
              <a:rPr lang="tr-TR" dirty="0" smtClean="0"/>
              <a:t>120 Alıcılar Hesabı</a:t>
            </a:r>
          </a:p>
          <a:p>
            <a:r>
              <a:rPr lang="tr-TR" dirty="0" smtClean="0"/>
              <a:t>121 Alacak Senetleri Hesabı </a:t>
            </a:r>
            <a:endParaRPr lang="tr-TR" dirty="0"/>
          </a:p>
        </p:txBody>
      </p:sp>
      <p:sp>
        <p:nvSpPr>
          <p:cNvPr id="4" name="Metin kutusu 3"/>
          <p:cNvSpPr txBox="1"/>
          <p:nvPr/>
        </p:nvSpPr>
        <p:spPr>
          <a:xfrm>
            <a:off x="1635617" y="296214"/>
            <a:ext cx="9955369" cy="400110"/>
          </a:xfrm>
          <a:prstGeom prst="rect">
            <a:avLst/>
          </a:prstGeom>
          <a:noFill/>
        </p:spPr>
        <p:txBody>
          <a:bodyPr wrap="square" rtlCol="0">
            <a:spAutoFit/>
          </a:bodyPr>
          <a:lstStyle/>
          <a:p>
            <a:r>
              <a:rPr lang="tr-TR" sz="2000" b="1" cap="all" dirty="0">
                <a:solidFill>
                  <a:schemeClr val="accent1"/>
                </a:solidFill>
                <a:effectLst>
                  <a:outerShdw blurRad="38100" dist="25400" dir="18900000" algn="bl" rotWithShape="0">
                    <a:schemeClr val="bg1">
                      <a:alpha val="80000"/>
                    </a:schemeClr>
                  </a:outerShdw>
                </a:effectLst>
                <a:latin typeface="+mj-lt"/>
                <a:ea typeface="+mj-ea"/>
                <a:cs typeface="+mj-cs"/>
              </a:rPr>
              <a:t>OSB’LERDE ÖZELLİK ARZ EDEN HESAPLAR ÜZERİNDEKİ DEĞERLENDİRMELER</a:t>
            </a:r>
          </a:p>
        </p:txBody>
      </p:sp>
      <p:pic>
        <p:nvPicPr>
          <p:cNvPr id="5"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70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103031"/>
            <a:ext cx="9601200" cy="636431"/>
          </a:xfrm>
        </p:spPr>
        <p:txBody>
          <a:bodyPr>
            <a:noAutofit/>
          </a:bodyPr>
          <a:lstStyle/>
          <a:p>
            <a:pPr algn="ctr"/>
            <a:r>
              <a:rPr lang="tr-TR" sz="4000" dirty="0" smtClean="0"/>
              <a:t>120 alıcılar hesabı </a:t>
            </a:r>
            <a:endParaRPr lang="tr-TR" sz="4000" dirty="0"/>
          </a:p>
        </p:txBody>
      </p:sp>
      <p:sp>
        <p:nvSpPr>
          <p:cNvPr id="3" name="İçerik Yer Tutucusu 2"/>
          <p:cNvSpPr>
            <a:spLocks noGrp="1"/>
          </p:cNvSpPr>
          <p:nvPr>
            <p:ph idx="1"/>
          </p:nvPr>
        </p:nvSpPr>
        <p:spPr>
          <a:xfrm>
            <a:off x="1295400" y="739462"/>
            <a:ext cx="9601200" cy="5204138"/>
          </a:xfrm>
        </p:spPr>
        <p:txBody>
          <a:bodyPr>
            <a:normAutofit/>
          </a:bodyPr>
          <a:lstStyle/>
          <a:p>
            <a:pPr marL="45720" indent="0" algn="just">
              <a:buNone/>
            </a:pPr>
            <a:r>
              <a:rPr lang="tr-TR" sz="2800" b="1" u="sng" dirty="0"/>
              <a:t>120 Alıcılar </a:t>
            </a:r>
            <a:r>
              <a:rPr lang="tr-TR" sz="2800" b="1" u="sng" dirty="0" smtClean="0"/>
              <a:t>Hesabı, </a:t>
            </a:r>
            <a:r>
              <a:rPr lang="tr-TR" sz="2800" dirty="0" smtClean="0"/>
              <a:t>İşletmenin </a:t>
            </a:r>
            <a:r>
              <a:rPr lang="tr-TR" sz="2800" dirty="0"/>
              <a:t>faaliyet konusunu oluşturan mal ve hizmet satışından ortaya çıkan senetsiz alacakların izlendiği hesaptır</a:t>
            </a:r>
            <a:r>
              <a:rPr lang="tr-TR" sz="2800" dirty="0" smtClean="0"/>
              <a:t>.</a:t>
            </a:r>
          </a:p>
          <a:p>
            <a:pPr algn="just"/>
            <a:r>
              <a:rPr lang="tr-TR" sz="2800" dirty="0" smtClean="0"/>
              <a:t>OSB’ler bu hesabı kullanırken alacaklarını alt hesaplarda çeşitlendirebilirler,</a:t>
            </a:r>
          </a:p>
          <a:p>
            <a:pPr marL="45720" indent="0" algn="just">
              <a:buNone/>
            </a:pPr>
            <a:r>
              <a:rPr lang="tr-TR" sz="3200" b="1" u="sng" dirty="0"/>
              <a:t>ÖRNEĞİN; </a:t>
            </a:r>
          </a:p>
          <a:p>
            <a:pPr marL="45720" indent="0" algn="just">
              <a:buNone/>
            </a:pPr>
            <a:endParaRPr lang="tr-TR" sz="4000" b="1" cap="all" dirty="0">
              <a:solidFill>
                <a:schemeClr val="accent1"/>
              </a:solidFill>
              <a:effectLst>
                <a:outerShdw blurRad="38100" dist="25400" dir="18900000" algn="bl" rotWithShape="0">
                  <a:schemeClr val="bg1">
                    <a:alpha val="80000"/>
                  </a:schemeClr>
                </a:outerShdw>
              </a:effectLst>
              <a:latin typeface="+mj-lt"/>
              <a:ea typeface="+mj-ea"/>
              <a:cs typeface="+mj-cs"/>
            </a:endParaRPr>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86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03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096636001"/>
              </p:ext>
            </p:extLst>
          </p:nvPr>
        </p:nvGraphicFramePr>
        <p:xfrm>
          <a:off x="1282521" y="0"/>
          <a:ext cx="9601200" cy="5427370"/>
        </p:xfrm>
        <a:graphic>
          <a:graphicData uri="http://schemas.openxmlformats.org/drawingml/2006/table">
            <a:tbl>
              <a:tblPr firstRow="1" bandRow="1">
                <a:tableStyleId>{B301B821-A1FF-4177-AEE7-76D212191A09}</a:tableStyleId>
              </a:tblPr>
              <a:tblGrid>
                <a:gridCol w="4800600"/>
                <a:gridCol w="4800600"/>
              </a:tblGrid>
              <a:tr h="417490">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r>
              <a:tr h="417490">
                <a:tc>
                  <a:txBody>
                    <a:bodyPr/>
                    <a:lstStyle/>
                    <a:p>
                      <a:r>
                        <a:rPr lang="tr-TR" dirty="0" smtClean="0"/>
                        <a:t>120.01</a:t>
                      </a:r>
                      <a:endParaRPr lang="tr-TR" dirty="0"/>
                    </a:p>
                  </a:txBody>
                  <a:tcPr/>
                </a:tc>
                <a:tc>
                  <a:txBody>
                    <a:bodyPr/>
                    <a:lstStyle/>
                    <a:p>
                      <a:r>
                        <a:rPr lang="tr-TR" sz="1800" b="1" dirty="0" smtClean="0"/>
                        <a:t>KATILIMCILARDAN ALACAKLAR</a:t>
                      </a:r>
                      <a:endParaRPr lang="tr-TR" sz="1800" b="1" dirty="0"/>
                    </a:p>
                  </a:txBody>
                  <a:tcPr/>
                </a:tc>
              </a:tr>
              <a:tr h="417490">
                <a:tc>
                  <a:txBody>
                    <a:bodyPr/>
                    <a:lstStyle/>
                    <a:p>
                      <a:r>
                        <a:rPr lang="tr-TR" dirty="0" smtClean="0"/>
                        <a:t>120.01.XXX</a:t>
                      </a:r>
                      <a:endParaRPr lang="tr-TR" dirty="0"/>
                    </a:p>
                  </a:txBody>
                  <a:tcPr/>
                </a:tc>
                <a:tc>
                  <a:txBody>
                    <a:bodyPr/>
                    <a:lstStyle/>
                    <a:p>
                      <a:r>
                        <a:rPr lang="tr-TR" sz="1800" b="1" dirty="0" smtClean="0"/>
                        <a:t>ABC</a:t>
                      </a:r>
                      <a:r>
                        <a:rPr lang="tr-TR" sz="1800" b="1" baseline="0" dirty="0" smtClean="0"/>
                        <a:t>  ÜRETİM A.Ş.</a:t>
                      </a:r>
                      <a:endParaRPr lang="tr-TR" sz="1800" b="1" dirty="0"/>
                    </a:p>
                  </a:txBody>
                  <a:tcPr/>
                </a:tc>
              </a:tr>
              <a:tr h="417490">
                <a:tc>
                  <a:txBody>
                    <a:bodyPr/>
                    <a:lstStyle/>
                    <a:p>
                      <a:pPr marL="0" algn="l" defTabSz="914400" rtl="0" eaLnBrk="1" latinLnBrk="0" hangingPunct="1"/>
                      <a:r>
                        <a:rPr lang="tr-TR" sz="1600" kern="1200" dirty="0" smtClean="0">
                          <a:solidFill>
                            <a:schemeClr val="dk1"/>
                          </a:solidFill>
                          <a:latin typeface="+mn-lt"/>
                          <a:ea typeface="+mn-ea"/>
                          <a:cs typeface="+mn-cs"/>
                        </a:rPr>
                        <a:t>120.01.XXX</a:t>
                      </a:r>
                      <a:endParaRPr lang="tr-TR" sz="1600" kern="1200" dirty="0">
                        <a:solidFill>
                          <a:schemeClr val="dk1"/>
                        </a:solidFill>
                        <a:latin typeface="+mn-lt"/>
                        <a:ea typeface="+mn-ea"/>
                        <a:cs typeface="+mn-cs"/>
                      </a:endParaRPr>
                    </a:p>
                  </a:txBody>
                  <a:tcPr/>
                </a:tc>
                <a:tc>
                  <a:txBody>
                    <a:bodyPr/>
                    <a:lstStyle/>
                    <a:p>
                      <a:r>
                        <a:rPr lang="tr-TR" sz="1600" dirty="0" smtClean="0"/>
                        <a:t>ELEKTRİK KULLANIM ALACAKLARI</a:t>
                      </a:r>
                    </a:p>
                  </a:txBody>
                  <a:tcPr/>
                </a:tc>
              </a:tr>
              <a:tr h="417490">
                <a:tc>
                  <a:txBody>
                    <a:bodyPr/>
                    <a:lstStyle/>
                    <a:p>
                      <a:pPr marL="0" algn="l" defTabSz="914400" rtl="0" eaLnBrk="1" latinLnBrk="0" hangingPunct="1"/>
                      <a:r>
                        <a:rPr lang="tr-TR" sz="1600" kern="1200" dirty="0" smtClean="0">
                          <a:solidFill>
                            <a:schemeClr val="dk1"/>
                          </a:solidFill>
                          <a:latin typeface="+mn-lt"/>
                          <a:ea typeface="+mn-ea"/>
                          <a:cs typeface="+mn-cs"/>
                        </a:rPr>
                        <a:t>120.01.XXX</a:t>
                      </a:r>
                      <a:endParaRPr lang="tr-TR" sz="1600" kern="1200" dirty="0">
                        <a:solidFill>
                          <a:schemeClr val="dk1"/>
                        </a:solidFill>
                        <a:latin typeface="+mn-lt"/>
                        <a:ea typeface="+mn-ea"/>
                        <a:cs typeface="+mn-cs"/>
                      </a:endParaRPr>
                    </a:p>
                  </a:txBody>
                  <a:tcPr/>
                </a:tc>
                <a:tc>
                  <a:txBody>
                    <a:bodyPr/>
                    <a:lstStyle/>
                    <a:p>
                      <a:r>
                        <a:rPr lang="tr-TR" sz="1600" dirty="0" smtClean="0"/>
                        <a:t>DOĞALGAZ KULLANIM ALACAKLARI</a:t>
                      </a:r>
                    </a:p>
                  </a:txBody>
                  <a:tcPr/>
                </a:tc>
              </a:tr>
              <a:tr h="417490">
                <a:tc>
                  <a:txBody>
                    <a:bodyPr/>
                    <a:lstStyle/>
                    <a:p>
                      <a:pPr marL="0" algn="l" defTabSz="914400" rtl="0" eaLnBrk="1" latinLnBrk="0" hangingPunct="1"/>
                      <a:r>
                        <a:rPr lang="tr-TR" sz="1600" kern="1200" dirty="0" smtClean="0">
                          <a:solidFill>
                            <a:schemeClr val="dk1"/>
                          </a:solidFill>
                          <a:latin typeface="+mn-lt"/>
                          <a:ea typeface="+mn-ea"/>
                          <a:cs typeface="+mn-cs"/>
                        </a:rPr>
                        <a:t>120.01.XXXX</a:t>
                      </a:r>
                      <a:endParaRPr lang="tr-TR" sz="1600" kern="1200" dirty="0">
                        <a:solidFill>
                          <a:schemeClr val="dk1"/>
                        </a:solidFill>
                        <a:latin typeface="+mn-lt"/>
                        <a:ea typeface="+mn-ea"/>
                        <a:cs typeface="+mn-cs"/>
                      </a:endParaRPr>
                    </a:p>
                  </a:txBody>
                  <a:tcPr/>
                </a:tc>
                <a:tc>
                  <a:txBody>
                    <a:bodyPr/>
                    <a:lstStyle/>
                    <a:p>
                      <a:r>
                        <a:rPr lang="tr-TR" sz="1600" dirty="0" smtClean="0"/>
                        <a:t>SU</a:t>
                      </a:r>
                      <a:r>
                        <a:rPr lang="tr-TR" sz="1600" baseline="0" dirty="0" smtClean="0"/>
                        <a:t> KULLANIM ALACAKLARI</a:t>
                      </a:r>
                      <a:endParaRPr lang="tr-TR" sz="1600" dirty="0"/>
                    </a:p>
                  </a:txBody>
                  <a:tcPr/>
                </a:tc>
              </a:tr>
              <a:tr h="417490">
                <a:tc>
                  <a:txBody>
                    <a:bodyPr/>
                    <a:lstStyle/>
                    <a:p>
                      <a:pPr marL="0" algn="l" defTabSz="914400" rtl="0" eaLnBrk="1" latinLnBrk="0" hangingPunct="1"/>
                      <a:r>
                        <a:rPr lang="tr-TR" sz="1600" kern="1200" dirty="0" smtClean="0">
                          <a:solidFill>
                            <a:schemeClr val="dk1"/>
                          </a:solidFill>
                          <a:latin typeface="+mn-lt"/>
                          <a:ea typeface="+mn-ea"/>
                          <a:cs typeface="+mn-cs"/>
                        </a:rPr>
                        <a:t>120.01.XXXX</a:t>
                      </a:r>
                      <a:endParaRPr lang="tr-TR" sz="1600" kern="1200" dirty="0">
                        <a:solidFill>
                          <a:schemeClr val="dk1"/>
                        </a:solidFill>
                        <a:latin typeface="+mn-lt"/>
                        <a:ea typeface="+mn-ea"/>
                        <a:cs typeface="+mn-cs"/>
                      </a:endParaRPr>
                    </a:p>
                  </a:txBody>
                  <a:tcPr/>
                </a:tc>
                <a:tc>
                  <a:txBody>
                    <a:bodyPr/>
                    <a:lstStyle/>
                    <a:p>
                      <a:r>
                        <a:rPr lang="tr-TR" sz="1600" dirty="0" smtClean="0"/>
                        <a:t>BASINÇ DÜŞÜRME </a:t>
                      </a:r>
                      <a:r>
                        <a:rPr lang="tr-TR" sz="1600" baseline="0" dirty="0" smtClean="0"/>
                        <a:t> İSTASYONU ALACAKLARI</a:t>
                      </a:r>
                      <a:endParaRPr lang="tr-TR" sz="1600" dirty="0"/>
                    </a:p>
                  </a:txBody>
                  <a:tcPr/>
                </a:tc>
              </a:tr>
              <a:tr h="417490">
                <a:tc>
                  <a:txBody>
                    <a:bodyPr/>
                    <a:lstStyle/>
                    <a:p>
                      <a:pPr marL="0" algn="l" defTabSz="914400" rtl="0" eaLnBrk="1" latinLnBrk="0" hangingPunct="1"/>
                      <a:r>
                        <a:rPr lang="tr-TR" sz="1800" b="1" kern="1200" dirty="0" smtClean="0">
                          <a:solidFill>
                            <a:schemeClr val="dk1"/>
                          </a:solidFill>
                          <a:latin typeface="+mn-lt"/>
                          <a:ea typeface="+mn-ea"/>
                          <a:cs typeface="+mn-cs"/>
                        </a:rPr>
                        <a:t>120.02</a:t>
                      </a:r>
                      <a:endParaRPr lang="tr-TR" sz="1800" b="1" kern="1200" dirty="0">
                        <a:solidFill>
                          <a:schemeClr val="dk1"/>
                        </a:solidFill>
                        <a:latin typeface="+mn-lt"/>
                        <a:ea typeface="+mn-ea"/>
                        <a:cs typeface="+mn-cs"/>
                      </a:endParaRPr>
                    </a:p>
                  </a:txBody>
                  <a:tcPr/>
                </a:tc>
                <a:tc>
                  <a:txBody>
                    <a:bodyPr/>
                    <a:lstStyle/>
                    <a:p>
                      <a:pPr marL="0" algn="l" defTabSz="914400" rtl="0" eaLnBrk="1" latinLnBrk="0" hangingPunct="1"/>
                      <a:r>
                        <a:rPr lang="tr-TR" sz="1800" b="1" kern="1200" dirty="0" smtClean="0">
                          <a:solidFill>
                            <a:schemeClr val="dk1"/>
                          </a:solidFill>
                          <a:latin typeface="+mn-lt"/>
                          <a:ea typeface="+mn-ea"/>
                          <a:cs typeface="+mn-cs"/>
                        </a:rPr>
                        <a:t>KİRACILAR</a:t>
                      </a:r>
                      <a:endParaRPr lang="tr-TR" sz="1800" b="1" kern="1200" dirty="0">
                        <a:solidFill>
                          <a:schemeClr val="dk1"/>
                        </a:solidFill>
                        <a:latin typeface="+mn-lt"/>
                        <a:ea typeface="+mn-ea"/>
                        <a:cs typeface="+mn-cs"/>
                      </a:endParaRPr>
                    </a:p>
                  </a:txBody>
                  <a:tcPr/>
                </a:tc>
              </a:tr>
              <a:tr h="417490">
                <a:tc>
                  <a:txBody>
                    <a:bodyPr/>
                    <a:lstStyle/>
                    <a:p>
                      <a:pPr marL="0" algn="l" defTabSz="914400" rtl="0" eaLnBrk="1" latinLnBrk="0" hangingPunct="1"/>
                      <a:r>
                        <a:rPr lang="tr-TR" sz="1600" kern="1200" dirty="0" smtClean="0">
                          <a:solidFill>
                            <a:schemeClr val="dk1"/>
                          </a:solidFill>
                          <a:latin typeface="+mn-lt"/>
                          <a:ea typeface="+mn-ea"/>
                          <a:cs typeface="+mn-cs"/>
                        </a:rPr>
                        <a:t>120.02.XXX</a:t>
                      </a:r>
                      <a:endParaRPr lang="tr-TR" sz="1600" kern="1200" dirty="0">
                        <a:solidFill>
                          <a:schemeClr val="dk1"/>
                        </a:solidFill>
                        <a:latin typeface="+mn-lt"/>
                        <a:ea typeface="+mn-ea"/>
                        <a:cs typeface="+mn-cs"/>
                      </a:endParaRPr>
                    </a:p>
                  </a:txBody>
                  <a:tcPr/>
                </a:tc>
                <a:tc>
                  <a:txBody>
                    <a:bodyPr/>
                    <a:lstStyle/>
                    <a:p>
                      <a:r>
                        <a:rPr lang="tr-TR" sz="1600" dirty="0" smtClean="0"/>
                        <a:t>İŞYERİ KİRACILARI</a:t>
                      </a:r>
                      <a:endParaRPr lang="tr-TR" sz="1600" dirty="0"/>
                    </a:p>
                  </a:txBody>
                  <a:tcPr/>
                </a:tc>
              </a:tr>
              <a:tr h="417490">
                <a:tc>
                  <a:txBody>
                    <a:bodyPr/>
                    <a:lstStyle/>
                    <a:p>
                      <a:pPr marL="0" algn="l" defTabSz="914400" rtl="0" eaLnBrk="1" latinLnBrk="0" hangingPunct="1"/>
                      <a:r>
                        <a:rPr lang="tr-TR" sz="1600" kern="1200" dirty="0" smtClean="0">
                          <a:solidFill>
                            <a:schemeClr val="dk1"/>
                          </a:solidFill>
                          <a:latin typeface="+mn-lt"/>
                          <a:ea typeface="+mn-ea"/>
                          <a:cs typeface="+mn-cs"/>
                        </a:rPr>
                        <a:t>120.02.XXX</a:t>
                      </a:r>
                      <a:endParaRPr lang="tr-TR" sz="1600" kern="1200" dirty="0">
                        <a:solidFill>
                          <a:schemeClr val="dk1"/>
                        </a:solidFill>
                        <a:latin typeface="+mn-lt"/>
                        <a:ea typeface="+mn-ea"/>
                        <a:cs typeface="+mn-cs"/>
                      </a:endParaRPr>
                    </a:p>
                  </a:txBody>
                  <a:tcPr/>
                </a:tc>
                <a:tc>
                  <a:txBody>
                    <a:bodyPr/>
                    <a:lstStyle/>
                    <a:p>
                      <a:r>
                        <a:rPr lang="tr-TR" sz="1600" dirty="0" smtClean="0"/>
                        <a:t>BANKA KİRACILARI</a:t>
                      </a:r>
                      <a:endParaRPr lang="tr-TR" sz="1600" dirty="0"/>
                    </a:p>
                  </a:txBody>
                  <a:tcPr/>
                </a:tc>
              </a:tr>
              <a:tr h="417490">
                <a:tc>
                  <a:txBody>
                    <a:bodyPr/>
                    <a:lstStyle/>
                    <a:p>
                      <a:pPr marL="0" algn="l" defTabSz="914400" rtl="0" eaLnBrk="1" latinLnBrk="0" hangingPunct="1"/>
                      <a:r>
                        <a:rPr lang="tr-TR" sz="1600" kern="1200" dirty="0" smtClean="0">
                          <a:solidFill>
                            <a:schemeClr val="dk1"/>
                          </a:solidFill>
                          <a:latin typeface="+mn-lt"/>
                          <a:ea typeface="+mn-ea"/>
                          <a:cs typeface="+mn-cs"/>
                        </a:rPr>
                        <a:t>120.02.XXX</a:t>
                      </a:r>
                      <a:endParaRPr lang="tr-TR" sz="1600" kern="1200" dirty="0">
                        <a:solidFill>
                          <a:schemeClr val="dk1"/>
                        </a:solidFill>
                        <a:latin typeface="+mn-lt"/>
                        <a:ea typeface="+mn-ea"/>
                        <a:cs typeface="+mn-cs"/>
                      </a:endParaRPr>
                    </a:p>
                  </a:txBody>
                  <a:tcPr/>
                </a:tc>
                <a:tc>
                  <a:txBody>
                    <a:bodyPr/>
                    <a:lstStyle/>
                    <a:p>
                      <a:r>
                        <a:rPr lang="tr-TR" sz="1600" dirty="0" smtClean="0"/>
                        <a:t>ATM KİRACILARI</a:t>
                      </a:r>
                      <a:endParaRPr lang="tr-TR" sz="1600" dirty="0"/>
                    </a:p>
                  </a:txBody>
                  <a:tcPr/>
                </a:tc>
              </a:tr>
              <a:tr h="417490">
                <a:tc>
                  <a:txBody>
                    <a:bodyPr/>
                    <a:lstStyle/>
                    <a:p>
                      <a:pPr marL="0" algn="l" defTabSz="914400" rtl="0" eaLnBrk="1" latinLnBrk="0" hangingPunct="1"/>
                      <a:r>
                        <a:rPr lang="tr-TR" sz="1800" b="1" kern="1200" dirty="0" smtClean="0">
                          <a:solidFill>
                            <a:schemeClr val="dk1"/>
                          </a:solidFill>
                          <a:latin typeface="+mn-lt"/>
                          <a:ea typeface="+mn-ea"/>
                          <a:cs typeface="+mn-cs"/>
                        </a:rPr>
                        <a:t>120.03</a:t>
                      </a:r>
                      <a:endParaRPr lang="tr-TR" sz="1800" b="1" kern="1200" dirty="0">
                        <a:solidFill>
                          <a:schemeClr val="dk1"/>
                        </a:solidFill>
                        <a:latin typeface="+mn-lt"/>
                        <a:ea typeface="+mn-ea"/>
                        <a:cs typeface="+mn-cs"/>
                      </a:endParaRPr>
                    </a:p>
                  </a:txBody>
                  <a:tcPr/>
                </a:tc>
                <a:tc>
                  <a:txBody>
                    <a:bodyPr/>
                    <a:lstStyle/>
                    <a:p>
                      <a:pPr marL="0" algn="l" defTabSz="914400" rtl="0" eaLnBrk="1" latinLnBrk="0" hangingPunct="1"/>
                      <a:r>
                        <a:rPr lang="tr-TR" sz="1800" b="1" kern="1200" dirty="0" smtClean="0">
                          <a:solidFill>
                            <a:schemeClr val="dk1"/>
                          </a:solidFill>
                          <a:latin typeface="+mn-lt"/>
                          <a:ea typeface="+mn-ea"/>
                          <a:cs typeface="+mn-cs"/>
                        </a:rPr>
                        <a:t>ARSA FİYAT FARKLARI</a:t>
                      </a:r>
                      <a:endParaRPr lang="tr-TR" sz="1800" b="1" kern="1200" dirty="0">
                        <a:solidFill>
                          <a:schemeClr val="dk1"/>
                        </a:solidFill>
                        <a:latin typeface="+mn-lt"/>
                        <a:ea typeface="+mn-ea"/>
                        <a:cs typeface="+mn-cs"/>
                      </a:endParaRPr>
                    </a:p>
                  </a:txBody>
                  <a:tcPr/>
                </a:tc>
              </a:tr>
              <a:tr h="417490">
                <a:tc>
                  <a:txBody>
                    <a:bodyPr/>
                    <a:lstStyle/>
                    <a:p>
                      <a:pPr marL="0" algn="l" defTabSz="914400" rtl="0" eaLnBrk="1" latinLnBrk="0" hangingPunct="1"/>
                      <a:r>
                        <a:rPr lang="tr-TR" sz="1600" kern="1200" dirty="0" smtClean="0">
                          <a:solidFill>
                            <a:schemeClr val="dk1"/>
                          </a:solidFill>
                          <a:latin typeface="+mn-lt"/>
                          <a:ea typeface="+mn-ea"/>
                          <a:cs typeface="+mn-cs"/>
                        </a:rPr>
                        <a:t>120.03.XXX</a:t>
                      </a:r>
                      <a:endParaRPr lang="tr-TR" sz="1600" kern="1200" dirty="0">
                        <a:solidFill>
                          <a:schemeClr val="dk1"/>
                        </a:solidFill>
                        <a:latin typeface="+mn-lt"/>
                        <a:ea typeface="+mn-ea"/>
                        <a:cs typeface="+mn-cs"/>
                      </a:endParaRPr>
                    </a:p>
                  </a:txBody>
                  <a:tcPr/>
                </a:tc>
                <a:tc>
                  <a:txBody>
                    <a:bodyPr/>
                    <a:lstStyle/>
                    <a:p>
                      <a:r>
                        <a:rPr lang="tr-TR" sz="1600" dirty="0" smtClean="0"/>
                        <a:t>XYZ.</a:t>
                      </a:r>
                      <a:r>
                        <a:rPr lang="tr-TR" sz="1600" baseline="0" dirty="0" smtClean="0"/>
                        <a:t> A.Ş.</a:t>
                      </a:r>
                      <a:endParaRPr lang="tr-TR" sz="1600" dirty="0"/>
                    </a:p>
                  </a:txBody>
                  <a:tcPr/>
                </a:tc>
              </a:tr>
            </a:tbl>
          </a:graphicData>
        </a:graphic>
      </p:graphicFrame>
      <p:pic>
        <p:nvPicPr>
          <p:cNvPr id="3"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86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36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614966"/>
          </a:xfrm>
        </p:spPr>
        <p:txBody>
          <a:bodyPr/>
          <a:lstStyle/>
          <a:p>
            <a:pPr algn="ctr"/>
            <a:r>
              <a:rPr lang="tr-TR" dirty="0" smtClean="0"/>
              <a:t>153 TİCARİ MALLAR hesabı </a:t>
            </a:r>
            <a:endParaRPr lang="tr-TR" dirty="0"/>
          </a:p>
        </p:txBody>
      </p:sp>
      <p:sp>
        <p:nvSpPr>
          <p:cNvPr id="3" name="İçerik Yer Tutucusu 2"/>
          <p:cNvSpPr>
            <a:spLocks noGrp="1"/>
          </p:cNvSpPr>
          <p:nvPr>
            <p:ph idx="1"/>
          </p:nvPr>
        </p:nvSpPr>
        <p:spPr>
          <a:xfrm>
            <a:off x="1179490" y="772732"/>
            <a:ext cx="9601200" cy="5357612"/>
          </a:xfrm>
        </p:spPr>
        <p:txBody>
          <a:bodyPr/>
          <a:lstStyle/>
          <a:p>
            <a:pPr marL="45720" indent="0" algn="just">
              <a:buNone/>
            </a:pPr>
            <a:r>
              <a:rPr lang="tr-TR" sz="3200" b="1" u="sng" dirty="0"/>
              <a:t>153 Ticari Mallar Hesabı: </a:t>
            </a:r>
            <a:r>
              <a:rPr lang="tr-TR" sz="3200" dirty="0"/>
              <a:t>Üzerinde herhangi bir değişikliğe tabi tutulmadan satılmak amacı ile alınan ticari malların izlendiği hesaptır</a:t>
            </a:r>
            <a:r>
              <a:rPr lang="tr-TR" sz="3200" dirty="0" smtClean="0"/>
              <a:t>.</a:t>
            </a:r>
          </a:p>
          <a:p>
            <a:pPr algn="just"/>
            <a:r>
              <a:rPr lang="tr-TR" sz="3200" dirty="0"/>
              <a:t>OSB’ler </a:t>
            </a:r>
            <a:r>
              <a:rPr lang="tr-TR" sz="3200" dirty="0" smtClean="0"/>
              <a:t>katılımcılara sunmuş oldukları elektrik, su doğalgaz, vs. gibi mal ve hizmet tedariklerini bu hesabı vasıta kılarak takip etmektedirler. </a:t>
            </a:r>
          </a:p>
          <a:p>
            <a:r>
              <a:rPr lang="tr-TR" sz="3200" b="1" u="sng" dirty="0" smtClean="0"/>
              <a:t>ÖRNEĞİN; </a:t>
            </a:r>
          </a:p>
          <a:p>
            <a:pPr marL="45720" indent="0">
              <a:buNone/>
            </a:pPr>
            <a:endParaRPr lang="tr-TR" sz="3200" dirty="0"/>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863"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09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760898261"/>
              </p:ext>
            </p:extLst>
          </p:nvPr>
        </p:nvGraphicFramePr>
        <p:xfrm>
          <a:off x="1269642" y="683072"/>
          <a:ext cx="9601200" cy="4440457"/>
        </p:xfrm>
        <a:graphic>
          <a:graphicData uri="http://schemas.openxmlformats.org/drawingml/2006/table">
            <a:tbl>
              <a:tblPr firstRow="1" bandRow="1">
                <a:tableStyleId>{B301B821-A1FF-4177-AEE7-76D212191A09}</a:tableStyleId>
              </a:tblPr>
              <a:tblGrid>
                <a:gridCol w="4023575"/>
                <a:gridCol w="5577625"/>
              </a:tblGrid>
              <a:tr h="555561">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r>
              <a:tr h="551530">
                <a:tc>
                  <a:txBody>
                    <a:bodyPr/>
                    <a:lstStyle/>
                    <a:p>
                      <a:r>
                        <a:rPr lang="tr-TR" dirty="0" smtClean="0"/>
                        <a:t> 153.01</a:t>
                      </a:r>
                      <a:endParaRPr lang="tr-TR" dirty="0"/>
                    </a:p>
                  </a:txBody>
                  <a:tcPr/>
                </a:tc>
                <a:tc>
                  <a:txBody>
                    <a:bodyPr/>
                    <a:lstStyle/>
                    <a:p>
                      <a:r>
                        <a:rPr lang="tr-TR" dirty="0" smtClean="0"/>
                        <a:t>SU</a:t>
                      </a:r>
                      <a:r>
                        <a:rPr lang="tr-TR" baseline="0" dirty="0" smtClean="0"/>
                        <a:t> STOKLARI</a:t>
                      </a:r>
                      <a:endParaRPr lang="tr-TR" dirty="0"/>
                    </a:p>
                  </a:txBody>
                  <a:tcPr/>
                </a:tc>
              </a:tr>
              <a:tr h="555561">
                <a:tc>
                  <a:txBody>
                    <a:bodyPr/>
                    <a:lstStyle/>
                    <a:p>
                      <a:r>
                        <a:rPr lang="tr-TR" dirty="0" smtClean="0"/>
                        <a:t> 153.02</a:t>
                      </a:r>
                      <a:endParaRPr lang="tr-TR" dirty="0"/>
                    </a:p>
                  </a:txBody>
                  <a:tcPr/>
                </a:tc>
                <a:tc>
                  <a:txBody>
                    <a:bodyPr/>
                    <a:lstStyle/>
                    <a:p>
                      <a:r>
                        <a:rPr lang="tr-TR" dirty="0" smtClean="0"/>
                        <a:t>SU</a:t>
                      </a:r>
                      <a:r>
                        <a:rPr lang="tr-TR" baseline="0" dirty="0" smtClean="0"/>
                        <a:t> KART STOKLARI</a:t>
                      </a:r>
                      <a:endParaRPr lang="tr-TR" dirty="0"/>
                    </a:p>
                  </a:txBody>
                  <a:tcPr/>
                </a:tc>
              </a:tr>
              <a:tr h="555561">
                <a:tc>
                  <a:txBody>
                    <a:bodyPr/>
                    <a:lstStyle/>
                    <a:p>
                      <a:r>
                        <a:rPr lang="tr-TR" dirty="0" smtClean="0"/>
                        <a:t>153.03</a:t>
                      </a:r>
                      <a:endParaRPr lang="tr-TR" dirty="0"/>
                    </a:p>
                  </a:txBody>
                  <a:tcPr/>
                </a:tc>
                <a:tc>
                  <a:txBody>
                    <a:bodyPr/>
                    <a:lstStyle/>
                    <a:p>
                      <a:r>
                        <a:rPr lang="tr-TR" dirty="0" smtClean="0"/>
                        <a:t>SU SAYAÇLARI STOKLARI</a:t>
                      </a:r>
                      <a:endParaRPr lang="tr-TR" dirty="0"/>
                    </a:p>
                  </a:txBody>
                  <a:tcPr/>
                </a:tc>
              </a:tr>
              <a:tr h="555561">
                <a:tc>
                  <a:txBody>
                    <a:bodyPr/>
                    <a:lstStyle/>
                    <a:p>
                      <a:r>
                        <a:rPr lang="tr-TR" dirty="0" smtClean="0"/>
                        <a:t>153.04</a:t>
                      </a:r>
                      <a:endParaRPr lang="tr-TR" dirty="0"/>
                    </a:p>
                  </a:txBody>
                  <a:tcPr/>
                </a:tc>
                <a:tc>
                  <a:txBody>
                    <a:bodyPr/>
                    <a:lstStyle/>
                    <a:p>
                      <a:r>
                        <a:rPr lang="tr-TR" dirty="0" smtClean="0"/>
                        <a:t>ENERJİ</a:t>
                      </a:r>
                      <a:r>
                        <a:rPr lang="tr-TR" baseline="0" dirty="0" smtClean="0"/>
                        <a:t>  ELEKTRİK STOKLARI</a:t>
                      </a:r>
                      <a:endParaRPr lang="tr-TR" dirty="0"/>
                    </a:p>
                  </a:txBody>
                  <a:tcPr/>
                </a:tc>
              </a:tr>
              <a:tr h="555561">
                <a:tc>
                  <a:txBody>
                    <a:bodyPr/>
                    <a:lstStyle/>
                    <a:p>
                      <a:r>
                        <a:rPr lang="tr-TR" dirty="0" smtClean="0"/>
                        <a:t>153.05</a:t>
                      </a:r>
                      <a:endParaRPr lang="tr-TR" dirty="0"/>
                    </a:p>
                  </a:txBody>
                  <a:tcPr/>
                </a:tc>
                <a:tc>
                  <a:txBody>
                    <a:bodyPr/>
                    <a:lstStyle/>
                    <a:p>
                      <a:r>
                        <a:rPr lang="tr-TR" dirty="0" smtClean="0"/>
                        <a:t>ENERJİ</a:t>
                      </a:r>
                      <a:r>
                        <a:rPr lang="tr-TR" baseline="0" dirty="0" smtClean="0"/>
                        <a:t> ELEKTRİK SAYAÇ STOKLARI</a:t>
                      </a:r>
                      <a:endParaRPr lang="tr-TR" dirty="0"/>
                    </a:p>
                  </a:txBody>
                  <a:tcPr/>
                </a:tc>
              </a:tr>
              <a:tr h="555561">
                <a:tc>
                  <a:txBody>
                    <a:bodyPr/>
                    <a:lstStyle/>
                    <a:p>
                      <a:r>
                        <a:rPr lang="tr-TR" dirty="0" smtClean="0"/>
                        <a:t>153.06</a:t>
                      </a:r>
                      <a:endParaRPr lang="tr-TR" dirty="0"/>
                    </a:p>
                  </a:txBody>
                  <a:tcPr/>
                </a:tc>
                <a:tc>
                  <a:txBody>
                    <a:bodyPr/>
                    <a:lstStyle/>
                    <a:p>
                      <a:r>
                        <a:rPr lang="tr-TR" dirty="0" smtClean="0"/>
                        <a:t>DOĞALGAZ STOKLARI</a:t>
                      </a:r>
                      <a:endParaRPr lang="tr-TR" dirty="0"/>
                    </a:p>
                  </a:txBody>
                  <a:tcPr/>
                </a:tc>
              </a:tr>
              <a:tr h="555561">
                <a:tc>
                  <a:txBody>
                    <a:bodyPr/>
                    <a:lstStyle/>
                    <a:p>
                      <a:r>
                        <a:rPr lang="tr-TR" dirty="0" smtClean="0"/>
                        <a:t>153.07</a:t>
                      </a:r>
                      <a:endParaRPr lang="tr-TR" dirty="0"/>
                    </a:p>
                  </a:txBody>
                  <a:tcPr/>
                </a:tc>
                <a:tc>
                  <a:txBody>
                    <a:bodyPr/>
                    <a:lstStyle/>
                    <a:p>
                      <a:r>
                        <a:rPr lang="tr-TR" dirty="0" smtClean="0"/>
                        <a:t>DOĞALGAZ SAYAÇ</a:t>
                      </a:r>
                      <a:r>
                        <a:rPr lang="tr-TR" baseline="0" dirty="0" smtClean="0"/>
                        <a:t> STOKLARI</a:t>
                      </a:r>
                      <a:endParaRPr lang="tr-TR" dirty="0"/>
                    </a:p>
                  </a:txBody>
                  <a:tcPr/>
                </a:tc>
              </a:tr>
            </a:tbl>
          </a:graphicData>
        </a:graphic>
      </p:graphicFrame>
      <p:pic>
        <p:nvPicPr>
          <p:cNvPr id="3"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1226" y="6365542"/>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15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507642"/>
          </a:xfrm>
        </p:spPr>
        <p:txBody>
          <a:bodyPr>
            <a:normAutofit fontScale="90000"/>
          </a:bodyPr>
          <a:lstStyle/>
          <a:p>
            <a:pPr algn="ctr"/>
            <a:r>
              <a:rPr lang="tr-TR" dirty="0" smtClean="0"/>
              <a:t>250 ARAZİ VE ARSALAR hesabı </a:t>
            </a:r>
            <a:endParaRPr lang="tr-TR" dirty="0"/>
          </a:p>
        </p:txBody>
      </p:sp>
      <p:sp>
        <p:nvSpPr>
          <p:cNvPr id="3" name="İçerik Yer Tutucusu 2"/>
          <p:cNvSpPr>
            <a:spLocks noGrp="1"/>
          </p:cNvSpPr>
          <p:nvPr>
            <p:ph idx="1"/>
          </p:nvPr>
        </p:nvSpPr>
        <p:spPr>
          <a:xfrm>
            <a:off x="1295400" y="507642"/>
            <a:ext cx="9601200" cy="5435958"/>
          </a:xfrm>
        </p:spPr>
        <p:txBody>
          <a:bodyPr/>
          <a:lstStyle/>
          <a:p>
            <a:pPr marL="45720" indent="0">
              <a:buNone/>
            </a:pPr>
            <a:r>
              <a:rPr lang="tr-TR" sz="3200" b="1" u="sng" dirty="0"/>
              <a:t>250 Arazi ve Arsalar Hesabı: </a:t>
            </a:r>
            <a:r>
              <a:rPr lang="tr-TR" sz="3200" dirty="0"/>
              <a:t>Bu hesap işletmeye ait olan </a:t>
            </a:r>
            <a:r>
              <a:rPr lang="tr-TR" sz="3200" dirty="0" smtClean="0"/>
              <a:t>her </a:t>
            </a:r>
            <a:r>
              <a:rPr lang="tr-TR" sz="3200" dirty="0"/>
              <a:t>türlü arazi ve arsaların izlendiği hesaptır</a:t>
            </a:r>
            <a:r>
              <a:rPr lang="tr-TR" sz="3200" dirty="0" smtClean="0"/>
              <a:t>.</a:t>
            </a:r>
          </a:p>
          <a:p>
            <a:r>
              <a:rPr lang="tr-TR" sz="3200" dirty="0" smtClean="0"/>
              <a:t>OSB’ler yapmış oldukları arsa alımları kamulaştırma bedelleri ödemiş oldukları tapu ve kadastro harcamalarını arsalar üzerinde yapmış oldukları plan, proje, parselasyon ve bunun gibi harcamalarını bu hesapta takip etmektedirler.</a:t>
            </a:r>
          </a:p>
          <a:p>
            <a:pPr marL="45720" indent="0">
              <a:buNone/>
            </a:pPr>
            <a:r>
              <a:rPr lang="tr-TR" sz="3200" b="1" u="sng" dirty="0" smtClean="0"/>
              <a:t>ÖRNEĞİN</a:t>
            </a:r>
            <a:r>
              <a:rPr lang="tr-TR" sz="3200" b="1" u="sng" dirty="0"/>
              <a:t>; </a:t>
            </a:r>
          </a:p>
          <a:p>
            <a:endParaRPr lang="tr-TR" sz="3200" dirty="0"/>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6984"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78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4189" y="200696"/>
            <a:ext cx="9601200" cy="662189"/>
          </a:xfrm>
        </p:spPr>
        <p:txBody>
          <a:bodyPr/>
          <a:lstStyle/>
          <a:p>
            <a:pPr algn="ctr"/>
            <a:r>
              <a:rPr lang="tr-TR" dirty="0" smtClean="0"/>
              <a:t>Arsa harcamaları muhasebe kaydı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06520421"/>
              </p:ext>
            </p:extLst>
          </p:nvPr>
        </p:nvGraphicFramePr>
        <p:xfrm>
          <a:off x="1604490" y="1287509"/>
          <a:ext cx="8569818" cy="3232975"/>
        </p:xfrm>
        <a:graphic>
          <a:graphicData uri="http://schemas.openxmlformats.org/drawingml/2006/table">
            <a:tbl>
              <a:tblPr firstRow="1" bandRow="1">
                <a:tableStyleId>{B301B821-A1FF-4177-AEE7-76D212191A09}</a:tableStyleId>
              </a:tblPr>
              <a:tblGrid>
                <a:gridCol w="4435701"/>
                <a:gridCol w="2343955"/>
                <a:gridCol w="1790162"/>
              </a:tblGrid>
              <a:tr h="646595">
                <a:tc>
                  <a:txBody>
                    <a:bodyPr/>
                    <a:lstStyle/>
                    <a:p>
                      <a:pPr algn="l"/>
                      <a:endParaRPr lang="tr-TR" dirty="0"/>
                    </a:p>
                  </a:txBody>
                  <a:tcPr/>
                </a:tc>
                <a:tc>
                  <a:txBody>
                    <a:bodyPr/>
                    <a:lstStyle/>
                    <a:p>
                      <a:pPr algn="l"/>
                      <a:r>
                        <a:rPr lang="tr-TR" dirty="0" smtClean="0"/>
                        <a:t>BORÇ</a:t>
                      </a:r>
                      <a:endParaRPr lang="tr-TR" dirty="0"/>
                    </a:p>
                  </a:txBody>
                  <a:tcPr/>
                </a:tc>
                <a:tc>
                  <a:txBody>
                    <a:bodyPr/>
                    <a:lstStyle/>
                    <a:p>
                      <a:pPr algn="l"/>
                      <a:r>
                        <a:rPr lang="tr-TR" dirty="0" smtClean="0"/>
                        <a:t>ALACAK</a:t>
                      </a:r>
                      <a:endParaRPr lang="tr-TR" dirty="0"/>
                    </a:p>
                  </a:txBody>
                  <a:tcPr/>
                </a:tc>
              </a:tr>
              <a:tr h="646595">
                <a:tc>
                  <a:txBody>
                    <a:bodyPr/>
                    <a:lstStyle/>
                    <a:p>
                      <a:pPr algn="l"/>
                      <a:r>
                        <a:rPr lang="tr-TR" sz="2000" b="1" dirty="0" smtClean="0"/>
                        <a:t>250.XXX I.BÖLGE ARSALARI</a:t>
                      </a:r>
                      <a:endParaRPr lang="tr-TR" sz="2000" b="1" dirty="0"/>
                    </a:p>
                  </a:txBody>
                  <a:tcPr/>
                </a:tc>
                <a:tc>
                  <a:txBody>
                    <a:bodyPr/>
                    <a:lstStyle/>
                    <a:p>
                      <a:pPr algn="l"/>
                      <a:r>
                        <a:rPr lang="tr-TR" dirty="0" smtClean="0"/>
                        <a:t>1.000,00</a:t>
                      </a:r>
                      <a:endParaRPr lang="tr-TR" dirty="0"/>
                    </a:p>
                  </a:txBody>
                  <a:tcPr/>
                </a:tc>
                <a:tc>
                  <a:txBody>
                    <a:bodyPr/>
                    <a:lstStyle/>
                    <a:p>
                      <a:pPr algn="l"/>
                      <a:endParaRPr lang="tr-TR" dirty="0"/>
                    </a:p>
                  </a:txBody>
                  <a:tcPr/>
                </a:tc>
              </a:tr>
              <a:tr h="646595">
                <a:tc>
                  <a:txBody>
                    <a:bodyPr/>
                    <a:lstStyle/>
                    <a:p>
                      <a:pPr algn="l"/>
                      <a:r>
                        <a:rPr lang="tr-TR" sz="2000" dirty="0" smtClean="0"/>
                        <a:t>250.XXX KAMULAŞTIRMA GİDERLERİ</a:t>
                      </a:r>
                      <a:endParaRPr lang="tr-TR" sz="2000" dirty="0"/>
                    </a:p>
                  </a:txBody>
                  <a:tcPr/>
                </a:tc>
                <a:tc>
                  <a:txBody>
                    <a:bodyPr/>
                    <a:lstStyle/>
                    <a:p>
                      <a:pPr algn="l"/>
                      <a:endParaRPr lang="tr-TR" dirty="0"/>
                    </a:p>
                  </a:txBody>
                  <a:tcPr/>
                </a:tc>
                <a:tc>
                  <a:txBody>
                    <a:bodyPr/>
                    <a:lstStyle/>
                    <a:p>
                      <a:pPr algn="l"/>
                      <a:endParaRPr lang="tr-TR"/>
                    </a:p>
                  </a:txBody>
                  <a:tcPr/>
                </a:tc>
              </a:tr>
              <a:tr h="646595">
                <a:tc>
                  <a:txBody>
                    <a:bodyPr/>
                    <a:lstStyle/>
                    <a:p>
                      <a:pPr algn="l"/>
                      <a:r>
                        <a:rPr lang="tr-TR" sz="2000" b="1" dirty="0" smtClean="0"/>
                        <a:t>102.XXX</a:t>
                      </a:r>
                      <a:endParaRPr lang="tr-TR" sz="2000" b="1" dirty="0"/>
                    </a:p>
                  </a:txBody>
                  <a:tcPr/>
                </a:tc>
                <a:tc>
                  <a:txBody>
                    <a:bodyPr/>
                    <a:lstStyle/>
                    <a:p>
                      <a:pPr algn="l"/>
                      <a:endParaRPr lang="tr-TR" dirty="0"/>
                    </a:p>
                  </a:txBody>
                  <a:tcPr/>
                </a:tc>
                <a:tc>
                  <a:txBody>
                    <a:bodyPr/>
                    <a:lstStyle/>
                    <a:p>
                      <a:pPr algn="l"/>
                      <a:r>
                        <a:rPr lang="tr-TR" dirty="0" smtClean="0"/>
                        <a:t>1.000,00</a:t>
                      </a:r>
                      <a:endParaRPr lang="tr-TR" dirty="0"/>
                    </a:p>
                  </a:txBody>
                  <a:tcPr/>
                </a:tc>
              </a:tr>
              <a:tr h="646595">
                <a:tc gridSpan="3">
                  <a:txBody>
                    <a:bodyPr/>
                    <a:lstStyle/>
                    <a:p>
                      <a:pPr algn="l"/>
                      <a:r>
                        <a:rPr lang="tr-TR" b="1" dirty="0" smtClean="0"/>
                        <a:t>Yapılan</a:t>
                      </a:r>
                      <a:r>
                        <a:rPr lang="tr-TR" b="1" baseline="0" dirty="0" smtClean="0"/>
                        <a:t> Arsa Harcamalarının Muhasebe Kaydı</a:t>
                      </a:r>
                      <a:endParaRPr lang="tr-TR" b="1" dirty="0"/>
                    </a:p>
                  </a:txBody>
                  <a:tcPr/>
                </a:tc>
                <a:tc hMerge="1">
                  <a:txBody>
                    <a:bodyPr/>
                    <a:lstStyle/>
                    <a:p>
                      <a:endParaRPr lang="tr-TR" dirty="0"/>
                    </a:p>
                  </a:txBody>
                  <a:tcPr/>
                </a:tc>
                <a:tc hMerge="1">
                  <a:txBody>
                    <a:bodyPr/>
                    <a:lstStyle/>
                    <a:p>
                      <a:endParaRPr lang="tr-TR" dirty="0"/>
                    </a:p>
                  </a:txBody>
                  <a:tcPr/>
                </a:tc>
              </a:tr>
            </a:tbl>
          </a:graphicData>
        </a:graphic>
      </p:graphicFrame>
      <p:pic>
        <p:nvPicPr>
          <p:cNvPr id="5"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389"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03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7974" y="489397"/>
            <a:ext cx="9601200" cy="4114800"/>
          </a:xfrm>
        </p:spPr>
        <p:txBody>
          <a:bodyPr>
            <a:noAutofit/>
          </a:bodyPr>
          <a:lstStyle/>
          <a:p>
            <a:pPr marL="45720" indent="0" algn="just">
              <a:buNone/>
            </a:pPr>
            <a:r>
              <a:rPr lang="tr-TR" sz="2800" b="1" dirty="0"/>
              <a:t>OSB’lerde altyapı harcamalarının finansmanının OSB tüzel kişiliğinden mi, yoksa katılımcılar tarafından mı karşılanacağı önem arz </a:t>
            </a:r>
            <a:r>
              <a:rPr lang="tr-TR" sz="2800" b="1" dirty="0" smtClean="0"/>
              <a:t>etmektedir. </a:t>
            </a:r>
            <a:r>
              <a:rPr lang="tr-TR" sz="2800" b="1" dirty="0"/>
              <a:t>Yatırımın finansmanı katılımcılardan sağlanacak ise, yatırım harcamalarının ticari işletmeler gibi 151 ve 152 </a:t>
            </a:r>
            <a:r>
              <a:rPr lang="tr-TR" sz="2800" b="1" dirty="0" smtClean="0"/>
              <a:t>no.lu hesaplarda da izlenebilir. </a:t>
            </a:r>
            <a:r>
              <a:rPr lang="tr-TR" sz="2800" b="1" dirty="0"/>
              <a:t>OSB tüzel kişiliği tarafından karşılanması halinde </a:t>
            </a:r>
            <a:r>
              <a:rPr lang="tr-TR" sz="2800" b="1" dirty="0" smtClean="0"/>
              <a:t>ise herhangi </a:t>
            </a:r>
            <a:r>
              <a:rPr lang="tr-TR" sz="2800" b="1" dirty="0"/>
              <a:t>bir satış söz konusu olmayacağı için yatırım </a:t>
            </a:r>
            <a:r>
              <a:rPr lang="tr-TR" sz="2800" b="1" dirty="0" smtClean="0"/>
              <a:t>harcamalarının </a:t>
            </a:r>
            <a:r>
              <a:rPr lang="tr-TR" sz="2800" b="1" dirty="0"/>
              <a:t>258 </a:t>
            </a:r>
            <a:r>
              <a:rPr lang="tr-TR" sz="2800" b="1" dirty="0" smtClean="0"/>
              <a:t>no.lu </a:t>
            </a:r>
            <a:r>
              <a:rPr lang="tr-TR" sz="2800" b="1" dirty="0"/>
              <a:t>hesapta, yatırım tamamlandığı dönemde ise 251-252 </a:t>
            </a:r>
            <a:r>
              <a:rPr lang="tr-TR" sz="2800" b="1" dirty="0" smtClean="0"/>
              <a:t>no.lu </a:t>
            </a:r>
            <a:r>
              <a:rPr lang="tr-TR" sz="2800" b="1" dirty="0"/>
              <a:t>hesaplarda </a:t>
            </a:r>
            <a:r>
              <a:rPr lang="tr-TR" sz="2800" b="1" dirty="0" smtClean="0"/>
              <a:t>izlenebilir.</a:t>
            </a:r>
            <a:endParaRPr lang="tr-TR" sz="2800" b="1" dirty="0"/>
          </a:p>
        </p:txBody>
      </p:sp>
    </p:spTree>
    <p:extLst>
      <p:ext uri="{BB962C8B-B14F-4D97-AF65-F5344CB8AC3E}">
        <p14:creationId xmlns:p14="http://schemas.microsoft.com/office/powerpoint/2010/main" val="248115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2369" y="669702"/>
            <a:ext cx="9601200" cy="4114800"/>
          </a:xfrm>
        </p:spPr>
        <p:txBody>
          <a:bodyPr>
            <a:normAutofit/>
          </a:bodyPr>
          <a:lstStyle/>
          <a:p>
            <a:pPr marL="45720" indent="0" algn="just">
              <a:buNone/>
            </a:pPr>
            <a:r>
              <a:rPr lang="tr-TR" sz="2800" b="1" dirty="0" smtClean="0"/>
              <a:t>Altyapı </a:t>
            </a:r>
            <a:r>
              <a:rPr lang="tr-TR" sz="2800" b="1" dirty="0"/>
              <a:t>yatırım harcamalarının kısmen OSB tüzel kişiliği, kısmen katılımcılar tarafından karşılanması durumunda yatırım harcamalarının yıl içinde 740-Hizmet Üretim Giderleri hesabında, dönem sonunda ise 258- Yapılmakta Olan Yatırımlar hesabında </a:t>
            </a:r>
            <a:r>
              <a:rPr lang="tr-TR" sz="2800" b="1" dirty="0" smtClean="0"/>
              <a:t>izlenebilir. </a:t>
            </a:r>
            <a:r>
              <a:rPr lang="tr-TR" sz="2800" b="1" dirty="0"/>
              <a:t>Bu gibi durumlarda yatırım harcamalarının yıl içinde üretim işletmeleri gibi 710,720 ve 730 hesaplarda izlenerek, bilançoda 151- Yarı Mamuller ve tamamlandığı dönemde 152 mamuller hesaplarında izlenmesi de hatalı olmaz. </a:t>
            </a:r>
          </a:p>
        </p:txBody>
      </p:sp>
    </p:spTree>
    <p:extLst>
      <p:ext uri="{BB962C8B-B14F-4D97-AF65-F5344CB8AC3E}">
        <p14:creationId xmlns:p14="http://schemas.microsoft.com/office/powerpoint/2010/main" val="146267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Alt yapının katılımcılara fatura </a:t>
            </a:r>
            <a:r>
              <a:rPr lang="tr-TR" dirty="0" smtClean="0"/>
              <a:t>edilmesi</a:t>
            </a:r>
            <a:endParaRPr lang="tr-TR" dirty="0"/>
          </a:p>
        </p:txBody>
      </p:sp>
      <p:sp>
        <p:nvSpPr>
          <p:cNvPr id="3" name="İçerik Yer Tutucusu 2"/>
          <p:cNvSpPr>
            <a:spLocks noGrp="1"/>
          </p:cNvSpPr>
          <p:nvPr>
            <p:ph idx="1"/>
          </p:nvPr>
        </p:nvSpPr>
        <p:spPr>
          <a:xfrm>
            <a:off x="1295400" y="1828800"/>
            <a:ext cx="9601200" cy="2156604"/>
          </a:xfrm>
        </p:spPr>
        <p:txBody>
          <a:bodyPr>
            <a:normAutofit/>
          </a:bodyPr>
          <a:lstStyle/>
          <a:p>
            <a:pPr marL="45720" indent="0" algn="just">
              <a:buNone/>
            </a:pPr>
            <a:r>
              <a:rPr lang="tr-TR" sz="2500" b="1" dirty="0"/>
              <a:t>Altyapı bedelinin katılımcılardan tahsil edilmesi durumunda, altyapı yatırımı tamamlandığında yatırım tutarı daha önce 258 </a:t>
            </a:r>
            <a:r>
              <a:rPr lang="tr-TR" sz="2500" b="1" dirty="0" smtClean="0"/>
              <a:t>no.lu </a:t>
            </a:r>
            <a:r>
              <a:rPr lang="tr-TR" sz="2500" b="1" dirty="0"/>
              <a:t>hesapta izlenmiş olsa dahi 152 </a:t>
            </a:r>
            <a:r>
              <a:rPr lang="tr-TR" sz="2500" b="1" dirty="0" smtClean="0"/>
              <a:t>no.lu </a:t>
            </a:r>
            <a:r>
              <a:rPr lang="tr-TR" sz="2500" b="1" dirty="0"/>
              <a:t>hesaba </a:t>
            </a:r>
            <a:r>
              <a:rPr lang="tr-TR" sz="2500" b="1" dirty="0" smtClean="0"/>
              <a:t>alınarak, </a:t>
            </a:r>
            <a:r>
              <a:rPr lang="tr-TR" sz="2500" b="1" dirty="0"/>
              <a:t>satış faturası düzenlendikten sonra bu tutar satılan mamuller hesabına borç </a:t>
            </a:r>
            <a:r>
              <a:rPr lang="tr-TR" sz="2500" b="1" dirty="0" smtClean="0"/>
              <a:t>kaydedilebilir. Alt </a:t>
            </a:r>
            <a:r>
              <a:rPr lang="tr-TR" sz="2500" b="1" dirty="0"/>
              <a:t>yapı bedelleri de maliyet bedeli üzerinden katılımcılara fatura edilmelidir</a:t>
            </a:r>
            <a:r>
              <a:rPr lang="tr-TR" sz="2500" b="1" dirty="0" smtClean="0"/>
              <a:t>.</a:t>
            </a:r>
          </a:p>
          <a:p>
            <a:pPr marL="45720" indent="0" algn="just">
              <a:buNone/>
            </a:pPr>
            <a:endParaRPr lang="tr-TR" sz="2500" b="1" u="sng" dirty="0"/>
          </a:p>
        </p:txBody>
      </p:sp>
    </p:spTree>
    <p:extLst>
      <p:ext uri="{BB962C8B-B14F-4D97-AF65-F5344CB8AC3E}">
        <p14:creationId xmlns:p14="http://schemas.microsoft.com/office/powerpoint/2010/main" val="226455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7369" y="0"/>
            <a:ext cx="11797259" cy="593361"/>
          </a:xfrm>
        </p:spPr>
        <p:txBody>
          <a:bodyPr>
            <a:noAutofit/>
          </a:bodyPr>
          <a:lstStyle/>
          <a:p>
            <a:r>
              <a:rPr lang="tr-TR" altLang="tr-TR" sz="3600" dirty="0"/>
              <a:t>TEK DÜZEN MUHASEBE SİSTEMİ VE </a:t>
            </a:r>
            <a:r>
              <a:rPr lang="tr-TR" altLang="tr-TR" sz="3600" dirty="0" smtClean="0"/>
              <a:t>TEBLİĞ kapsamı</a:t>
            </a:r>
            <a:endParaRPr lang="tr-TR" sz="3600" dirty="0"/>
          </a:p>
        </p:txBody>
      </p:sp>
      <p:sp>
        <p:nvSpPr>
          <p:cNvPr id="3" name="İçerik Yer Tutucusu 2"/>
          <p:cNvSpPr>
            <a:spLocks noGrp="1"/>
          </p:cNvSpPr>
          <p:nvPr>
            <p:ph idx="1"/>
          </p:nvPr>
        </p:nvSpPr>
        <p:spPr>
          <a:xfrm>
            <a:off x="1295399" y="593361"/>
            <a:ext cx="9601200" cy="5177851"/>
          </a:xfrm>
        </p:spPr>
        <p:txBody>
          <a:bodyPr>
            <a:noAutofit/>
          </a:bodyPr>
          <a:lstStyle/>
          <a:p>
            <a:pPr marL="45720" indent="0" algn="ctr">
              <a:buNone/>
            </a:pPr>
            <a:r>
              <a:rPr lang="tr-TR" altLang="tr-TR" sz="3200" b="1" dirty="0" smtClean="0"/>
              <a:t>1 </a:t>
            </a:r>
            <a:r>
              <a:rPr lang="tr-TR" altLang="tr-TR" sz="3200" b="1" dirty="0"/>
              <a:t>NUMARALI MUHASEBE SİSTEMİ UYGULAMA GENEL TEBLİĞİ</a:t>
            </a:r>
          </a:p>
          <a:p>
            <a:r>
              <a:rPr lang="tr-TR" altLang="tr-TR" sz="2800" dirty="0"/>
              <a:t>a) Muhasebenin Temel Kavramları, </a:t>
            </a:r>
          </a:p>
          <a:p>
            <a:r>
              <a:rPr lang="tr-TR" altLang="tr-TR" sz="2800" dirty="0"/>
              <a:t>b) Muhasebe Politikalarının Açıklanması, </a:t>
            </a:r>
          </a:p>
          <a:p>
            <a:r>
              <a:rPr lang="tr-TR" altLang="tr-TR" sz="2800" dirty="0"/>
              <a:t>c) Mali Tablolar İlkeleri, </a:t>
            </a:r>
          </a:p>
          <a:p>
            <a:r>
              <a:rPr lang="tr-TR" altLang="tr-TR" sz="2800" dirty="0"/>
              <a:t>d) Mali Tabloların Düzenlenmesi ve Sunulması </a:t>
            </a:r>
          </a:p>
          <a:p>
            <a:r>
              <a:rPr lang="tr-TR" altLang="tr-TR" sz="2800" dirty="0"/>
              <a:t>e) Tekdüzen Hesap Çerçevesi Hesap Planı ve İşleyişi</a:t>
            </a:r>
          </a:p>
          <a:p>
            <a:pPr algn="ctr">
              <a:buNone/>
            </a:pPr>
            <a:r>
              <a:rPr lang="tr-TR" altLang="tr-TR" sz="2800" dirty="0"/>
              <a:t>Konularını düzenler ve tüm konular bir bütünü oluşturur</a:t>
            </a:r>
          </a:p>
          <a:p>
            <a:endParaRPr lang="tr-TR" sz="2800" dirty="0"/>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90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584915"/>
          </a:xfrm>
        </p:spPr>
        <p:txBody>
          <a:bodyPr/>
          <a:lstStyle/>
          <a:p>
            <a:r>
              <a:rPr lang="tr-TR" dirty="0"/>
              <a:t>251 </a:t>
            </a:r>
            <a:r>
              <a:rPr lang="tr-TR" dirty="0" err="1" smtClean="0"/>
              <a:t>yER</a:t>
            </a:r>
            <a:r>
              <a:rPr lang="tr-TR" dirty="0" smtClean="0"/>
              <a:t> </a:t>
            </a:r>
            <a:r>
              <a:rPr lang="tr-TR" dirty="0"/>
              <a:t>ALTI VE YER ÜSTÜ DÜZENLERİ HESABI</a:t>
            </a:r>
          </a:p>
        </p:txBody>
      </p:sp>
      <p:sp>
        <p:nvSpPr>
          <p:cNvPr id="3" name="İçerik Yer Tutucusu 2"/>
          <p:cNvSpPr>
            <a:spLocks noGrp="1"/>
          </p:cNvSpPr>
          <p:nvPr>
            <p:ph idx="1"/>
          </p:nvPr>
        </p:nvSpPr>
        <p:spPr>
          <a:xfrm>
            <a:off x="1295400" y="584915"/>
            <a:ext cx="10591800" cy="5358685"/>
          </a:xfrm>
        </p:spPr>
        <p:txBody>
          <a:bodyPr>
            <a:normAutofit lnSpcReduction="10000"/>
          </a:bodyPr>
          <a:lstStyle/>
          <a:p>
            <a:pPr marL="45720" indent="0" algn="just">
              <a:buNone/>
            </a:pPr>
            <a:r>
              <a:rPr lang="tr-TR" sz="3200" b="1" u="sng" dirty="0"/>
              <a:t>251 Yer Altı ve Yer Üstü Düzenleri Hesabı:</a:t>
            </a:r>
            <a:r>
              <a:rPr lang="tr-TR" b="1" dirty="0"/>
              <a:t> </a:t>
            </a:r>
            <a:r>
              <a:rPr lang="tr-TR" sz="3200" dirty="0"/>
              <a:t>Herhangi bir işin gerçekleşmesini sağlamak veya kolaylaştırmak amacıyla, yeraltında veya yerüstünde inşa edilmiş her türlü yol, köprü, tünel, bölme, iskele vb. yapıların izlendiği hesaptır</a:t>
            </a:r>
            <a:r>
              <a:rPr lang="tr-TR" sz="3200" dirty="0" smtClean="0"/>
              <a:t>.</a:t>
            </a:r>
          </a:p>
          <a:p>
            <a:pPr algn="just"/>
            <a:r>
              <a:rPr lang="tr-TR" sz="3200" dirty="0" smtClean="0"/>
              <a:t>OSB’ler bölge içerisinde yapmış olduğu yer altı ve yer üstü düzenlemelerine ilişkin </a:t>
            </a:r>
            <a:r>
              <a:rPr lang="tr-TR" sz="3200" dirty="0"/>
              <a:t>harcamalarını 251Yer Altı ve Yer Üstü Düzenleri </a:t>
            </a:r>
            <a:r>
              <a:rPr lang="tr-TR" sz="3200" dirty="0" smtClean="0"/>
              <a:t>Hesapta aktifleştirme ve takip etmektedirler. Örneğin hız kasisi, yer doğalgaz şebekeleri, yağmur suyu ve kanalizasyon hatları, içme suyu arıtma tesisleri, peyzaj alt yapı uygulamaları, elektrik bağlantı hatları, vs.</a:t>
            </a:r>
            <a:endParaRPr lang="tr-TR" sz="3200" dirty="0"/>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86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60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4493" y="33270"/>
            <a:ext cx="9601200" cy="456127"/>
          </a:xfrm>
        </p:spPr>
        <p:txBody>
          <a:bodyPr>
            <a:normAutofit fontScale="90000"/>
          </a:bodyPr>
          <a:lstStyle/>
          <a:p>
            <a:pPr algn="ctr"/>
            <a:r>
              <a:rPr lang="tr-TR" dirty="0" smtClean="0"/>
              <a:t>252 binalar HESABI</a:t>
            </a:r>
            <a:endParaRPr lang="tr-TR" dirty="0"/>
          </a:p>
        </p:txBody>
      </p:sp>
      <p:sp>
        <p:nvSpPr>
          <p:cNvPr id="3" name="İçerik Yer Tutucusu 2"/>
          <p:cNvSpPr>
            <a:spLocks noGrp="1"/>
          </p:cNvSpPr>
          <p:nvPr>
            <p:ph idx="1"/>
          </p:nvPr>
        </p:nvSpPr>
        <p:spPr>
          <a:xfrm>
            <a:off x="1295400" y="489397"/>
            <a:ext cx="9601200" cy="5454203"/>
          </a:xfrm>
        </p:spPr>
        <p:txBody>
          <a:bodyPr/>
          <a:lstStyle/>
          <a:p>
            <a:pPr marL="45720" indent="0">
              <a:buNone/>
            </a:pPr>
            <a:r>
              <a:rPr lang="tr-TR" sz="3200" b="1" u="sng" dirty="0"/>
              <a:t>252 Binalar Hesabı: </a:t>
            </a:r>
            <a:r>
              <a:rPr lang="tr-TR" sz="3200" dirty="0"/>
              <a:t>Bu hesap işletmenin her türlü binalarının ve bunların ayrılmaz parçalarının izlendiği hesaptır</a:t>
            </a:r>
            <a:r>
              <a:rPr lang="tr-TR" sz="3200" dirty="0" smtClean="0"/>
              <a:t>.</a:t>
            </a:r>
          </a:p>
          <a:p>
            <a:r>
              <a:rPr lang="tr-TR" sz="3200" dirty="0" smtClean="0"/>
              <a:t>OSB’lerin katılımcılara sunduğu hizmetlere ilişkin olarak kendi aidiyetinde bulunan idari bina, cami, itfaiye binası, sosyal tesis, geçici depolama alanları, lokanta, kafeterya, vs. nitelikteki harcamalarını bu hesapta aktifleştirme ve takip etmektedir.</a:t>
            </a:r>
            <a:endParaRPr lang="tr-TR" sz="3200" dirty="0"/>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34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430369"/>
          </a:xfrm>
        </p:spPr>
        <p:txBody>
          <a:bodyPr>
            <a:normAutofit fontScale="90000"/>
          </a:bodyPr>
          <a:lstStyle/>
          <a:p>
            <a:pPr algn="ctr"/>
            <a:r>
              <a:rPr lang="tr-TR" dirty="0" smtClean="0"/>
              <a:t>258 YAPILMAKTA OLAN YATIRIMLAR hesabı </a:t>
            </a:r>
            <a:endParaRPr lang="tr-TR" dirty="0"/>
          </a:p>
        </p:txBody>
      </p:sp>
      <p:sp>
        <p:nvSpPr>
          <p:cNvPr id="3" name="İçerik Yer Tutucusu 2"/>
          <p:cNvSpPr>
            <a:spLocks noGrp="1"/>
          </p:cNvSpPr>
          <p:nvPr>
            <p:ph idx="1"/>
          </p:nvPr>
        </p:nvSpPr>
        <p:spPr>
          <a:xfrm>
            <a:off x="1295399" y="430369"/>
            <a:ext cx="10630437" cy="5513231"/>
          </a:xfrm>
        </p:spPr>
        <p:txBody>
          <a:bodyPr>
            <a:normAutofit fontScale="92500"/>
          </a:bodyPr>
          <a:lstStyle/>
          <a:p>
            <a:pPr marL="45720" indent="0" algn="just">
              <a:buNone/>
            </a:pPr>
            <a:r>
              <a:rPr lang="tr-TR" sz="3200" b="1" u="sng" dirty="0"/>
              <a:t>258 Yapılmakta Olan Yatırımlar </a:t>
            </a:r>
            <a:r>
              <a:rPr lang="tr-TR" sz="3200" b="1" u="sng" dirty="0" smtClean="0"/>
              <a:t>Hesabı</a:t>
            </a:r>
            <a:r>
              <a:rPr lang="tr-TR" sz="3200" b="1" u="sng" dirty="0"/>
              <a:t>:</a:t>
            </a:r>
            <a:r>
              <a:rPr lang="tr-TR" b="1" dirty="0"/>
              <a:t> </a:t>
            </a:r>
            <a:r>
              <a:rPr lang="tr-TR" sz="3200" dirty="0" smtClean="0"/>
              <a:t>İşletmelerde </a:t>
            </a:r>
            <a:r>
              <a:rPr lang="tr-TR" sz="3200" dirty="0"/>
              <a:t>yapımı süren ve tamamlandığında ilgili maddi duran varlık hesabına aktarılacak olan, her türlü madde ve malzeme ile işçilik ve genel giderlerle ilgili harcamaların izlendiği </a:t>
            </a:r>
            <a:r>
              <a:rPr lang="tr-TR" sz="3200" dirty="0" smtClean="0"/>
              <a:t>hesaptır.</a:t>
            </a:r>
          </a:p>
          <a:p>
            <a:pPr algn="just"/>
            <a:r>
              <a:rPr lang="tr-TR" sz="3200" dirty="0" smtClean="0"/>
              <a:t>OSB’ler genellikle bölge içinde yapmış oldukları yatırım harcamalarını 258 Yapılmakta Olan Yatırımlar Hesabında takip etmektedirler. Yapılan yatırımlar cinsi ve muhteviyatına göre tamamlandıktan sonra ya katılımcılara alt yapı katılım bedeli olarak yansıtılmaktadır yada OSB bünyesinde aktifleştirilmektedir. Yapılan harcamalar hesap planında aşağıdaki şekilde takip edilmektedir.</a:t>
            </a:r>
          </a:p>
          <a:p>
            <a:pPr marL="45720" indent="0" algn="just">
              <a:buNone/>
            </a:pPr>
            <a:r>
              <a:rPr lang="tr-TR" sz="3200" b="1" u="sng" dirty="0" smtClean="0"/>
              <a:t>ÖRNEĞİN</a:t>
            </a:r>
            <a:r>
              <a:rPr lang="tr-TR" sz="3200" b="1" u="sng" dirty="0"/>
              <a:t>; </a:t>
            </a:r>
          </a:p>
          <a:p>
            <a:pPr marL="45720" indent="0" algn="just">
              <a:buNone/>
            </a:pPr>
            <a:endParaRPr lang="tr-TR" sz="3200" dirty="0"/>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435696579"/>
              </p:ext>
            </p:extLst>
          </p:nvPr>
        </p:nvGraphicFramePr>
        <p:xfrm>
          <a:off x="1256763" y="425004"/>
          <a:ext cx="9601200" cy="4443208"/>
        </p:xfrm>
        <a:graphic>
          <a:graphicData uri="http://schemas.openxmlformats.org/drawingml/2006/table">
            <a:tbl>
              <a:tblPr firstRow="1" bandRow="1">
                <a:tableStyleId>{B301B821-A1FF-4177-AEE7-76D212191A09}</a:tableStyleId>
              </a:tblPr>
              <a:tblGrid>
                <a:gridCol w="4566067"/>
                <a:gridCol w="5035133"/>
              </a:tblGrid>
              <a:tr h="634744">
                <a:tc>
                  <a:txBody>
                    <a:bodyPr/>
                    <a:lstStyle/>
                    <a:p>
                      <a:pPr algn="ctr"/>
                      <a:r>
                        <a:rPr lang="tr-TR" dirty="0" smtClean="0"/>
                        <a:t>HESAP</a:t>
                      </a:r>
                      <a:r>
                        <a:rPr lang="tr-TR" baseline="0" dirty="0" smtClean="0"/>
                        <a:t> KODU</a:t>
                      </a:r>
                      <a:endParaRPr lang="tr-TR" dirty="0"/>
                    </a:p>
                  </a:txBody>
                  <a:tcPr anchor="ctr"/>
                </a:tc>
                <a:tc>
                  <a:txBody>
                    <a:bodyPr/>
                    <a:lstStyle/>
                    <a:p>
                      <a:pPr algn="ctr"/>
                      <a:r>
                        <a:rPr lang="tr-TR" dirty="0" smtClean="0"/>
                        <a:t>HESAP ADI</a:t>
                      </a:r>
                      <a:endParaRPr lang="tr-TR" dirty="0"/>
                    </a:p>
                  </a:txBody>
                  <a:tcPr anchor="ctr"/>
                </a:tc>
              </a:tr>
              <a:tr h="634744">
                <a:tc>
                  <a:txBody>
                    <a:bodyPr/>
                    <a:lstStyle/>
                    <a:p>
                      <a:r>
                        <a:rPr lang="tr-TR" dirty="0" smtClean="0"/>
                        <a:t>258.01</a:t>
                      </a:r>
                      <a:endParaRPr lang="tr-TR" dirty="0"/>
                    </a:p>
                  </a:txBody>
                  <a:tcPr anchor="ctr"/>
                </a:tc>
                <a:tc>
                  <a:txBody>
                    <a:bodyPr/>
                    <a:lstStyle/>
                    <a:p>
                      <a:r>
                        <a:rPr lang="tr-TR" dirty="0" smtClean="0"/>
                        <a:t>ALT</a:t>
                      </a:r>
                      <a:r>
                        <a:rPr lang="tr-TR" baseline="0" dirty="0" smtClean="0"/>
                        <a:t> YAPI YAPIM İŞLERİ</a:t>
                      </a:r>
                      <a:endParaRPr lang="tr-TR" dirty="0"/>
                    </a:p>
                  </a:txBody>
                  <a:tcPr anchor="ctr"/>
                </a:tc>
              </a:tr>
              <a:tr h="634744">
                <a:tc>
                  <a:txBody>
                    <a:bodyPr/>
                    <a:lstStyle/>
                    <a:p>
                      <a:r>
                        <a:rPr lang="tr-TR" dirty="0" smtClean="0"/>
                        <a:t>258.02</a:t>
                      </a:r>
                      <a:endParaRPr lang="tr-TR" dirty="0"/>
                    </a:p>
                  </a:txBody>
                  <a:tcPr anchor="ctr"/>
                </a:tc>
                <a:tc>
                  <a:txBody>
                    <a:bodyPr/>
                    <a:lstStyle/>
                    <a:p>
                      <a:r>
                        <a:rPr lang="tr-TR" dirty="0" smtClean="0"/>
                        <a:t>ELEKTRİK</a:t>
                      </a:r>
                      <a:r>
                        <a:rPr lang="tr-TR" baseline="0" dirty="0" smtClean="0"/>
                        <a:t> ENERJİSİ YAPIM İŞLERİ </a:t>
                      </a:r>
                      <a:endParaRPr lang="tr-TR" dirty="0"/>
                    </a:p>
                  </a:txBody>
                  <a:tcPr anchor="ctr"/>
                </a:tc>
              </a:tr>
              <a:tr h="634744">
                <a:tc>
                  <a:txBody>
                    <a:bodyPr/>
                    <a:lstStyle/>
                    <a:p>
                      <a:r>
                        <a:rPr lang="tr-TR" dirty="0" smtClean="0"/>
                        <a:t>258.03</a:t>
                      </a:r>
                      <a:endParaRPr lang="tr-TR" dirty="0"/>
                    </a:p>
                  </a:txBody>
                  <a:tcPr anchor="ctr"/>
                </a:tc>
                <a:tc>
                  <a:txBody>
                    <a:bodyPr/>
                    <a:lstStyle/>
                    <a:p>
                      <a:r>
                        <a:rPr lang="tr-TR" dirty="0" smtClean="0"/>
                        <a:t>SU ŞEBEKESİ YAPIM İŞLERİ</a:t>
                      </a:r>
                      <a:endParaRPr lang="tr-TR" dirty="0"/>
                    </a:p>
                  </a:txBody>
                  <a:tcPr anchor="ctr"/>
                </a:tc>
              </a:tr>
              <a:tr h="634744">
                <a:tc>
                  <a:txBody>
                    <a:bodyPr/>
                    <a:lstStyle/>
                    <a:p>
                      <a:r>
                        <a:rPr lang="tr-TR" dirty="0" smtClean="0"/>
                        <a:t>258.04</a:t>
                      </a:r>
                      <a:endParaRPr lang="tr-TR" dirty="0"/>
                    </a:p>
                  </a:txBody>
                  <a:tcPr anchor="ctr"/>
                </a:tc>
                <a:tc>
                  <a:txBody>
                    <a:bodyPr/>
                    <a:lstStyle/>
                    <a:p>
                      <a:r>
                        <a:rPr lang="tr-TR" dirty="0" smtClean="0"/>
                        <a:t>DOĞALGAZ ŞEBEKESİ YAPIM İŞLERİ</a:t>
                      </a:r>
                      <a:endParaRPr lang="tr-TR" dirty="0"/>
                    </a:p>
                  </a:txBody>
                  <a:tcPr anchor="ctr"/>
                </a:tc>
              </a:tr>
              <a:tr h="634744">
                <a:tc>
                  <a:txBody>
                    <a:bodyPr/>
                    <a:lstStyle/>
                    <a:p>
                      <a:r>
                        <a:rPr lang="tr-TR" dirty="0" smtClean="0"/>
                        <a:t>258.05</a:t>
                      </a:r>
                      <a:endParaRPr lang="tr-TR" dirty="0"/>
                    </a:p>
                  </a:txBody>
                  <a:tcPr anchor="ctr"/>
                </a:tc>
                <a:tc>
                  <a:txBody>
                    <a:bodyPr/>
                    <a:lstStyle/>
                    <a:p>
                      <a:r>
                        <a:rPr lang="tr-TR" dirty="0" smtClean="0"/>
                        <a:t>ÇEVRE DÜZENLEMESİ</a:t>
                      </a:r>
                      <a:r>
                        <a:rPr lang="tr-TR" baseline="0" dirty="0" smtClean="0"/>
                        <a:t> YAPIM İŞLERİ</a:t>
                      </a:r>
                      <a:endParaRPr lang="tr-TR" dirty="0"/>
                    </a:p>
                  </a:txBody>
                  <a:tcPr anchor="ctr"/>
                </a:tc>
              </a:tr>
              <a:tr h="634744">
                <a:tc>
                  <a:txBody>
                    <a:bodyPr/>
                    <a:lstStyle/>
                    <a:p>
                      <a:r>
                        <a:rPr lang="tr-TR" dirty="0" smtClean="0"/>
                        <a:t>258.06</a:t>
                      </a:r>
                      <a:endParaRPr lang="tr-TR" dirty="0"/>
                    </a:p>
                  </a:txBody>
                  <a:tcPr anchor="ctr"/>
                </a:tc>
                <a:tc>
                  <a:txBody>
                    <a:bodyPr/>
                    <a:lstStyle/>
                    <a:p>
                      <a:r>
                        <a:rPr lang="tr-TR" dirty="0" smtClean="0"/>
                        <a:t>İDARİ BİNA VE SOSYAL TESİS YAPIM İŞLERİ</a:t>
                      </a:r>
                      <a:endParaRPr lang="tr-TR" dirty="0"/>
                    </a:p>
                  </a:txBody>
                  <a:tcPr anchor="ctr"/>
                </a:tc>
              </a:tr>
            </a:tbl>
          </a:graphicData>
        </a:graphic>
      </p:graphicFrame>
      <p:pic>
        <p:nvPicPr>
          <p:cNvPr id="3"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56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98431" y="0"/>
            <a:ext cx="9601200" cy="456127"/>
          </a:xfrm>
        </p:spPr>
        <p:txBody>
          <a:bodyPr>
            <a:normAutofit fontScale="90000"/>
          </a:bodyPr>
          <a:lstStyle/>
          <a:p>
            <a:r>
              <a:rPr lang="tr-TR" dirty="0" smtClean="0"/>
              <a:t>338 no.lu ve 340 alınan sipariş avansları hesabı</a:t>
            </a:r>
            <a:endParaRPr lang="tr-TR" dirty="0"/>
          </a:p>
        </p:txBody>
      </p:sp>
      <p:sp>
        <p:nvSpPr>
          <p:cNvPr id="3" name="İçerik Yer Tutucusu 2"/>
          <p:cNvSpPr>
            <a:spLocks noGrp="1"/>
          </p:cNvSpPr>
          <p:nvPr>
            <p:ph idx="1"/>
          </p:nvPr>
        </p:nvSpPr>
        <p:spPr>
          <a:xfrm>
            <a:off x="1295400" y="605307"/>
            <a:ext cx="9601200" cy="5338293"/>
          </a:xfrm>
        </p:spPr>
        <p:txBody>
          <a:bodyPr/>
          <a:lstStyle/>
          <a:p>
            <a:pPr marL="45720" indent="0" algn="just">
              <a:buNone/>
            </a:pPr>
            <a:r>
              <a:rPr lang="tr-TR" sz="3200" b="1" u="sng" dirty="0"/>
              <a:t>340 Alınan Sipariş Avansları Hesabı</a:t>
            </a:r>
            <a:r>
              <a:rPr lang="tr-TR" sz="3200" dirty="0"/>
              <a:t>: İşletmenin faaliyet konusuyla ilgili gelecekte yapacağı mal ve hizmet teslimleri ile ilgili olarak peşin tahsil ettiği tutarların izlendiği hesaptır.</a:t>
            </a:r>
          </a:p>
          <a:p>
            <a:pPr algn="just"/>
            <a:r>
              <a:rPr lang="tr-TR" sz="3200" dirty="0"/>
              <a:t>OSB’ler yapı denetime ilişkin olarak katılımcılardan aldığı bedelleri işyeri açma ruhsat harçlarını ve bunun gibi ödemeleri 338 no.lu Hesapta veya 340- Alınan Sipariş Avansları Hesabında takip etmektedirler.</a:t>
            </a:r>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0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649310"/>
          </a:xfrm>
        </p:spPr>
        <p:txBody>
          <a:bodyPr/>
          <a:lstStyle/>
          <a:p>
            <a:pPr algn="ctr"/>
            <a:r>
              <a:rPr lang="tr-TR" dirty="0" smtClean="0"/>
              <a:t>426 alınan depozito ve teminatlar</a:t>
            </a:r>
            <a:endParaRPr lang="tr-TR" dirty="0"/>
          </a:p>
        </p:txBody>
      </p:sp>
      <p:sp>
        <p:nvSpPr>
          <p:cNvPr id="3" name="İçerik Yer Tutucusu 2"/>
          <p:cNvSpPr>
            <a:spLocks noGrp="1"/>
          </p:cNvSpPr>
          <p:nvPr>
            <p:ph idx="1"/>
          </p:nvPr>
        </p:nvSpPr>
        <p:spPr>
          <a:xfrm>
            <a:off x="1295400" y="759854"/>
            <a:ext cx="9601200" cy="5183746"/>
          </a:xfrm>
        </p:spPr>
        <p:txBody>
          <a:bodyPr/>
          <a:lstStyle/>
          <a:p>
            <a:pPr marL="45720" indent="0" algn="just">
              <a:buNone/>
            </a:pPr>
            <a:r>
              <a:rPr lang="tr-TR" sz="3200" b="1" u="sng" dirty="0"/>
              <a:t>426 Alınan Depozito ve Teminatlar Hesabı: </a:t>
            </a:r>
            <a:r>
              <a:rPr lang="tr-TR" sz="3200" dirty="0"/>
              <a:t>Üçüncü kişilerin belli bir işi yapmalarını, aldıkları bir değeri geri vermelerini sağlamak amacıyla ve belli sözleşmeler nedeniyle gerçekleşecek bir alacağın karşılığı olarak alınan bir yıldan uzun vadeli depozito ve </a:t>
            </a:r>
            <a:r>
              <a:rPr lang="tr-TR" sz="3200" dirty="0" smtClean="0"/>
              <a:t>teminat </a:t>
            </a:r>
            <a:r>
              <a:rPr lang="tr-TR" sz="3200" dirty="0"/>
              <a:t>niteliğindeki değerlerin izlendiği hesaptır</a:t>
            </a:r>
            <a:r>
              <a:rPr lang="tr-TR" sz="3200" dirty="0" smtClean="0"/>
              <a:t>.</a:t>
            </a:r>
          </a:p>
          <a:p>
            <a:pPr algn="just"/>
            <a:r>
              <a:rPr lang="tr-TR" sz="3200" dirty="0" smtClean="0"/>
              <a:t>OSB’ler katılımcılardan almış olduğu elektrik, su doğalgaz abonelikleri ve bunun gibi iş ve işlemler için almış oldukları güvence bedelleri, teminatları ve kiracılardan almış oldukları depozitoları bu hesapta kayıt altına alıp takip etmektedirler.</a:t>
            </a:r>
            <a:endParaRPr lang="tr-TR" sz="3200" dirty="0"/>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33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5552" y="0"/>
            <a:ext cx="9601200" cy="610673"/>
          </a:xfrm>
        </p:spPr>
        <p:txBody>
          <a:bodyPr>
            <a:normAutofit/>
          </a:bodyPr>
          <a:lstStyle/>
          <a:p>
            <a:pPr algn="ctr"/>
            <a:r>
              <a:rPr lang="tr-TR" dirty="0"/>
              <a:t>440 ALINAN SİPARİŞ AVANSLARI HESABI: </a:t>
            </a:r>
          </a:p>
        </p:txBody>
      </p:sp>
      <p:sp>
        <p:nvSpPr>
          <p:cNvPr id="3" name="İçerik Yer Tutucusu 2"/>
          <p:cNvSpPr>
            <a:spLocks noGrp="1"/>
          </p:cNvSpPr>
          <p:nvPr>
            <p:ph idx="1"/>
          </p:nvPr>
        </p:nvSpPr>
        <p:spPr>
          <a:xfrm>
            <a:off x="1295400" y="610673"/>
            <a:ext cx="9601200" cy="5332927"/>
          </a:xfrm>
        </p:spPr>
        <p:txBody>
          <a:bodyPr/>
          <a:lstStyle/>
          <a:p>
            <a:pPr marL="45720" indent="0" algn="just">
              <a:buNone/>
            </a:pPr>
            <a:r>
              <a:rPr lang="tr-TR" sz="3200" b="1" u="sng" dirty="0"/>
              <a:t>440 Alınan Sipariş Avansları Hesabı: </a:t>
            </a:r>
            <a:r>
              <a:rPr lang="tr-TR" sz="3200" dirty="0"/>
              <a:t>İşletmenin satış sözleşmesine dayanarak mal ve hizmetin </a:t>
            </a:r>
            <a:r>
              <a:rPr lang="tr-TR" sz="3200" dirty="0" smtClean="0"/>
              <a:t>tesliminden </a:t>
            </a:r>
            <a:r>
              <a:rPr lang="tr-TR" sz="3200" dirty="0"/>
              <a:t>önce tahsil ettiği bir yılı aşan avansların izlendiği hesaptır</a:t>
            </a:r>
            <a:r>
              <a:rPr lang="tr-TR" dirty="0"/>
              <a:t>. </a:t>
            </a:r>
            <a:endParaRPr lang="tr-TR" dirty="0" smtClean="0"/>
          </a:p>
          <a:p>
            <a:pPr algn="just"/>
            <a:r>
              <a:rPr lang="tr-TR" sz="3200" dirty="0"/>
              <a:t>OSB’lerin katılımcılara yapmış oldukları arsa tahsislerine ilişkin olarak arsa tahsis bedellerini, alt yapı katılım bedellerini ve yönetim aidatlarını takip ettikleri muhasebe hesabıdır</a:t>
            </a:r>
            <a:r>
              <a:rPr lang="tr-TR" sz="3200" dirty="0" smtClean="0"/>
              <a:t>.</a:t>
            </a:r>
          </a:p>
          <a:p>
            <a:pPr algn="just"/>
            <a:r>
              <a:rPr lang="tr-TR" sz="3200" dirty="0" smtClean="0"/>
              <a:t>Bu hesap aşağıdaki şekilde kullanılabilir.</a:t>
            </a:r>
          </a:p>
          <a:p>
            <a:pPr marL="45720" indent="0">
              <a:buNone/>
            </a:pPr>
            <a:r>
              <a:rPr lang="tr-TR" sz="3200" b="1" u="sng" dirty="0" smtClean="0"/>
              <a:t>ÖRNEĞİN;</a:t>
            </a:r>
            <a:endParaRPr lang="tr-TR" sz="3200" b="1" u="sng" dirty="0"/>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34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703545817"/>
              </p:ext>
            </p:extLst>
          </p:nvPr>
        </p:nvGraphicFramePr>
        <p:xfrm>
          <a:off x="1295400" y="618859"/>
          <a:ext cx="9601200" cy="3515262"/>
        </p:xfrm>
        <a:graphic>
          <a:graphicData uri="http://schemas.openxmlformats.org/drawingml/2006/table">
            <a:tbl>
              <a:tblPr firstRow="1" bandRow="1">
                <a:tableStyleId>{B301B821-A1FF-4177-AEE7-76D212191A09}</a:tableStyleId>
              </a:tblPr>
              <a:tblGrid>
                <a:gridCol w="4800600"/>
                <a:gridCol w="4800600"/>
              </a:tblGrid>
              <a:tr h="676890">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r>
              <a:tr h="676890">
                <a:tc>
                  <a:txBody>
                    <a:bodyPr/>
                    <a:lstStyle/>
                    <a:p>
                      <a:r>
                        <a:rPr lang="tr-TR" b="1" dirty="0" smtClean="0"/>
                        <a:t>440.01</a:t>
                      </a:r>
                      <a:endParaRPr lang="tr-TR" b="1" dirty="0"/>
                    </a:p>
                  </a:txBody>
                  <a:tcPr/>
                </a:tc>
                <a:tc>
                  <a:txBody>
                    <a:bodyPr/>
                    <a:lstStyle/>
                    <a:p>
                      <a:r>
                        <a:rPr lang="tr-TR" b="1" dirty="0" smtClean="0"/>
                        <a:t>I.BÖLGE</a:t>
                      </a:r>
                      <a:r>
                        <a:rPr lang="tr-TR" b="1" baseline="0" dirty="0" smtClean="0"/>
                        <a:t> ÜYELERİ</a:t>
                      </a:r>
                      <a:endParaRPr lang="tr-TR" b="1" dirty="0"/>
                    </a:p>
                  </a:txBody>
                  <a:tcPr/>
                </a:tc>
              </a:tr>
              <a:tr h="807702">
                <a:tc>
                  <a:txBody>
                    <a:bodyPr/>
                    <a:lstStyle/>
                    <a:p>
                      <a:r>
                        <a:rPr lang="tr-TR" dirty="0" smtClean="0"/>
                        <a:t>440.01.XXX</a:t>
                      </a:r>
                      <a:endParaRPr lang="tr-TR" dirty="0"/>
                    </a:p>
                  </a:txBody>
                  <a:tcPr/>
                </a:tc>
                <a:tc>
                  <a:txBody>
                    <a:bodyPr/>
                    <a:lstStyle/>
                    <a:p>
                      <a:r>
                        <a:rPr lang="tr-TR" dirty="0" smtClean="0"/>
                        <a:t>ARSA BEDELİ</a:t>
                      </a:r>
                      <a:endParaRPr lang="tr-TR" dirty="0"/>
                    </a:p>
                  </a:txBody>
                  <a:tcPr/>
                </a:tc>
              </a:tr>
              <a:tr h="676890">
                <a:tc>
                  <a:txBody>
                    <a:bodyPr/>
                    <a:lstStyle/>
                    <a:p>
                      <a:r>
                        <a:rPr lang="tr-TR" dirty="0" smtClean="0"/>
                        <a:t>440.01.XXX</a:t>
                      </a:r>
                      <a:endParaRPr lang="tr-TR" dirty="0"/>
                    </a:p>
                  </a:txBody>
                  <a:tcPr/>
                </a:tc>
                <a:tc>
                  <a:txBody>
                    <a:bodyPr/>
                    <a:lstStyle/>
                    <a:p>
                      <a:r>
                        <a:rPr lang="tr-TR" dirty="0" smtClean="0"/>
                        <a:t>ALT YAPI KATILIM BEDELİ </a:t>
                      </a:r>
                      <a:endParaRPr lang="tr-TR" dirty="0"/>
                    </a:p>
                  </a:txBody>
                  <a:tcPr/>
                </a:tc>
              </a:tr>
              <a:tr h="676890">
                <a:tc>
                  <a:txBody>
                    <a:bodyPr/>
                    <a:lstStyle/>
                    <a:p>
                      <a:r>
                        <a:rPr lang="tr-TR" dirty="0" smtClean="0"/>
                        <a:t>440.01.XXX</a:t>
                      </a:r>
                      <a:endParaRPr lang="tr-TR" dirty="0"/>
                    </a:p>
                  </a:txBody>
                  <a:tcPr/>
                </a:tc>
                <a:tc>
                  <a:txBody>
                    <a:bodyPr/>
                    <a:lstStyle/>
                    <a:p>
                      <a:r>
                        <a:rPr lang="tr-TR" dirty="0" smtClean="0"/>
                        <a:t>YÖNETİM AİDAT BEDELİ</a:t>
                      </a:r>
                      <a:endParaRPr lang="tr-TR" dirty="0"/>
                    </a:p>
                  </a:txBody>
                  <a:tcPr/>
                </a:tc>
              </a:tr>
            </a:tbl>
          </a:graphicData>
        </a:graphic>
      </p:graphicFrame>
      <p:pic>
        <p:nvPicPr>
          <p:cNvPr id="3"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79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Katılımcılardan Tahsil Edilen Avansların Kaydı</a:t>
            </a:r>
          </a:p>
        </p:txBody>
      </p:sp>
      <p:sp>
        <p:nvSpPr>
          <p:cNvPr id="3" name="İçerik Yer Tutucusu 2"/>
          <p:cNvSpPr>
            <a:spLocks noGrp="1"/>
          </p:cNvSpPr>
          <p:nvPr>
            <p:ph idx="1"/>
          </p:nvPr>
        </p:nvSpPr>
        <p:spPr/>
        <p:txBody>
          <a:bodyPr>
            <a:normAutofit/>
          </a:bodyPr>
          <a:lstStyle/>
          <a:p>
            <a:pPr marL="45720" indent="0" algn="just">
              <a:buNone/>
            </a:pPr>
            <a:r>
              <a:rPr lang="tr-TR" sz="3600" b="1" dirty="0" smtClean="0"/>
              <a:t>134/340 </a:t>
            </a:r>
            <a:r>
              <a:rPr lang="tr-TR" sz="3600" b="1" dirty="0"/>
              <a:t>veya 234/440 </a:t>
            </a:r>
            <a:r>
              <a:rPr lang="tr-TR" sz="3600" b="1" dirty="0" smtClean="0"/>
              <a:t>şeklinde </a:t>
            </a:r>
            <a:r>
              <a:rPr lang="tr-TR" sz="3600" b="1" dirty="0"/>
              <a:t>134 </a:t>
            </a:r>
            <a:r>
              <a:rPr lang="tr-TR" sz="3600" b="1" dirty="0" smtClean="0"/>
              <a:t>no.lu </a:t>
            </a:r>
            <a:r>
              <a:rPr lang="tr-TR" sz="3600" b="1" dirty="0"/>
              <a:t>hesap yerine 131 ortaklardan alacaklar hesabının da kullanılması </a:t>
            </a:r>
            <a:r>
              <a:rPr lang="tr-TR" sz="3600" b="1" dirty="0" smtClean="0"/>
              <a:t>mümkündür.</a:t>
            </a:r>
            <a:endParaRPr lang="tr-TR" sz="3600" b="1" dirty="0"/>
          </a:p>
        </p:txBody>
      </p:sp>
    </p:spTree>
    <p:extLst>
      <p:ext uri="{BB962C8B-B14F-4D97-AF65-F5344CB8AC3E}">
        <p14:creationId xmlns:p14="http://schemas.microsoft.com/office/powerpoint/2010/main" val="388536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631065"/>
          </a:xfrm>
        </p:spPr>
        <p:txBody>
          <a:bodyPr/>
          <a:lstStyle/>
          <a:p>
            <a:r>
              <a:rPr lang="tr-TR" dirty="0"/>
              <a:t>Gelir Gider cetveli</a:t>
            </a:r>
          </a:p>
        </p:txBody>
      </p:sp>
      <p:sp>
        <p:nvSpPr>
          <p:cNvPr id="3" name="İçerik Yer Tutucusu 2"/>
          <p:cNvSpPr>
            <a:spLocks noGrp="1"/>
          </p:cNvSpPr>
          <p:nvPr>
            <p:ph idx="1"/>
          </p:nvPr>
        </p:nvSpPr>
        <p:spPr>
          <a:xfrm>
            <a:off x="1295400" y="528034"/>
            <a:ext cx="9601200" cy="5415566"/>
          </a:xfrm>
        </p:spPr>
        <p:txBody>
          <a:bodyPr>
            <a:noAutofit/>
          </a:bodyPr>
          <a:lstStyle/>
          <a:p>
            <a:pPr marL="45720" indent="0" algn="just">
              <a:buNone/>
            </a:pPr>
            <a:r>
              <a:rPr lang="tr-TR" sz="2400" b="1" dirty="0"/>
              <a:t>OSB’ler de dönem sonunda gelir tablosu düzenlemelidir. Yönetmelikte Gelir Tablosu yerine gelir-gider cetveli deyimi kullanılmıştır. Gelirlerin tamamının yatırım harcamalarından mahsup edilmesi, genel gider niteliğindeki bütün giderlerin yatırım maliyetine aktarılması gibi bir işlem, OSB Yönetmeliğindeki muhasebenin </a:t>
            </a:r>
            <a:r>
              <a:rPr lang="tr-TR" sz="2400" b="1" dirty="0" err="1"/>
              <a:t>TTK’na</a:t>
            </a:r>
            <a:r>
              <a:rPr lang="tr-TR" sz="2400" b="1" dirty="0"/>
              <a:t> ve Tekdüzen hesap planına göre tutulacağına ilişkin olarak yapılan atıfla çelişir. Gelir tablosunun düzenlenmiş olması, OSB’lerin ticari işletme sayılmasını gerektirmez.</a:t>
            </a:r>
          </a:p>
          <a:p>
            <a:pPr marL="45720" indent="0" algn="just">
              <a:buNone/>
            </a:pPr>
            <a:r>
              <a:rPr lang="tr-TR" sz="2400" b="1" dirty="0" smtClean="0"/>
              <a:t>Kanun </a:t>
            </a:r>
            <a:r>
              <a:rPr lang="tr-TR" sz="2400" b="1" dirty="0"/>
              <a:t>OSB’leri vergiden muaf tutmuştur. OSB’leri ticari işletmelerden ayıran tek özellik kar amacı gütmemeleridir. Kar amacı güdülmemesi kar elde edilmemesi anlamına gelmez. Sadece kar dağıtımı söz konusu değildir</a:t>
            </a:r>
            <a:r>
              <a:rPr lang="tr-TR" sz="2400" b="1" dirty="0" smtClean="0"/>
              <a:t>.</a:t>
            </a:r>
            <a:endParaRPr lang="tr-TR" sz="2400" b="1" dirty="0"/>
          </a:p>
        </p:txBody>
      </p:sp>
    </p:spTree>
    <p:extLst>
      <p:ext uri="{BB962C8B-B14F-4D97-AF65-F5344CB8AC3E}">
        <p14:creationId xmlns:p14="http://schemas.microsoft.com/office/powerpoint/2010/main" val="9012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518" y="0"/>
            <a:ext cx="10761689" cy="668311"/>
          </a:xfrm>
        </p:spPr>
        <p:txBody>
          <a:bodyPr>
            <a:normAutofit/>
          </a:bodyPr>
          <a:lstStyle/>
          <a:p>
            <a:r>
              <a:rPr lang="tr-TR" altLang="tr-TR" sz="3600" dirty="0"/>
              <a:t>TEK DÜZEN MUHASEBE SİSTEMİ VE TEBLİĞ amacı</a:t>
            </a:r>
            <a:endParaRPr lang="tr-TR" sz="3600" dirty="0"/>
          </a:p>
        </p:txBody>
      </p:sp>
      <p:sp>
        <p:nvSpPr>
          <p:cNvPr id="3" name="İçerik Yer Tutucusu 2"/>
          <p:cNvSpPr>
            <a:spLocks noGrp="1"/>
          </p:cNvSpPr>
          <p:nvPr>
            <p:ph idx="1"/>
          </p:nvPr>
        </p:nvSpPr>
        <p:spPr>
          <a:xfrm>
            <a:off x="1295399" y="668311"/>
            <a:ext cx="9737361" cy="5275289"/>
          </a:xfrm>
        </p:spPr>
        <p:txBody>
          <a:bodyPr/>
          <a:lstStyle/>
          <a:p>
            <a:r>
              <a:rPr lang="tr-TR" altLang="tr-TR" sz="2800" dirty="0"/>
              <a:t>Bu düzenleme; </a:t>
            </a:r>
          </a:p>
          <a:p>
            <a:pPr algn="just"/>
            <a:r>
              <a:rPr lang="tr-TR" altLang="tr-TR" sz="2800" dirty="0" smtClean="0"/>
              <a:t>Bilanço </a:t>
            </a:r>
            <a:r>
              <a:rPr lang="tr-TR" altLang="tr-TR" sz="2800" dirty="0"/>
              <a:t>usulünde defter tutan gerçek ve tüzel kişilere ait teşebbüs ve işletmelerin faaliyet ve sonuçlarının sağlıklı ve güvenilir bir biçimde muhasebeleştirilmesi, </a:t>
            </a:r>
          </a:p>
          <a:p>
            <a:pPr algn="just"/>
            <a:r>
              <a:rPr lang="tr-TR" altLang="tr-TR" sz="2800" dirty="0" smtClean="0"/>
              <a:t>Mali </a:t>
            </a:r>
            <a:r>
              <a:rPr lang="tr-TR" altLang="tr-TR" sz="2800" dirty="0"/>
              <a:t>tablolar aracılığı ile ilgililere sunulan bilgilerin tutarlılık ve mukayese edilebilirlik niteliklerini koruyarak gerçek durumu yansıtmasının sağlanması ve işletmelerde denetimin kolaylaştırılması amacını taşır.</a:t>
            </a:r>
          </a:p>
          <a:p>
            <a:endParaRPr lang="tr-TR" dirty="0"/>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18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2065" y="569342"/>
            <a:ext cx="9601200" cy="573657"/>
          </a:xfrm>
        </p:spPr>
        <p:txBody>
          <a:bodyPr/>
          <a:lstStyle/>
          <a:p>
            <a:r>
              <a:rPr lang="tr-TR" dirty="0"/>
              <a:t>Gelir Tablosu işlemleri</a:t>
            </a:r>
          </a:p>
        </p:txBody>
      </p:sp>
      <p:sp>
        <p:nvSpPr>
          <p:cNvPr id="3" name="İçerik Yer Tutucusu 2"/>
          <p:cNvSpPr>
            <a:spLocks noGrp="1"/>
          </p:cNvSpPr>
          <p:nvPr>
            <p:ph idx="1"/>
          </p:nvPr>
        </p:nvSpPr>
        <p:spPr>
          <a:xfrm>
            <a:off x="1012065" y="1532586"/>
            <a:ext cx="9601200" cy="3686395"/>
          </a:xfrm>
        </p:spPr>
        <p:txBody>
          <a:bodyPr>
            <a:normAutofit/>
          </a:bodyPr>
          <a:lstStyle/>
          <a:p>
            <a:pPr marL="45720" indent="0" algn="just">
              <a:buNone/>
            </a:pPr>
            <a:r>
              <a:rPr lang="tr-TR" sz="2500" b="1" dirty="0"/>
              <a:t>Gelirler için 600, 602, 642, 645, 646, demirbaş </a:t>
            </a:r>
            <a:r>
              <a:rPr lang="tr-TR" sz="2500" b="1" dirty="0" smtClean="0"/>
              <a:t>satış gelirleri </a:t>
            </a:r>
            <a:r>
              <a:rPr lang="tr-TR" sz="2500" b="1" dirty="0"/>
              <a:t>için 649, 679 hesap ta kullanılabilir.</a:t>
            </a:r>
          </a:p>
          <a:p>
            <a:pPr marL="45720" indent="0" algn="just">
              <a:buNone/>
            </a:pPr>
            <a:r>
              <a:rPr lang="tr-TR" sz="2500" b="1" dirty="0" smtClean="0"/>
              <a:t>Genel Yönetim Giderleri 770-Genel Yönetim Giderleri hesabında izlemelidirler. </a:t>
            </a:r>
            <a:r>
              <a:rPr lang="tr-TR" sz="2500" b="1" dirty="0"/>
              <a:t>Yatırım döneminde genel giderlerin tamamının yatırım </a:t>
            </a:r>
            <a:r>
              <a:rPr lang="tr-TR" sz="2500" b="1" dirty="0" smtClean="0"/>
              <a:t>maliyetine </a:t>
            </a:r>
            <a:r>
              <a:rPr lang="tr-TR" sz="2500" b="1" dirty="0"/>
              <a:t>aktarılması mümkündür. Genel giderlerin kısmen yatırım maliyetine, </a:t>
            </a:r>
            <a:r>
              <a:rPr lang="tr-TR" sz="2500" b="1" dirty="0" smtClean="0"/>
              <a:t>kısmen </a:t>
            </a:r>
            <a:r>
              <a:rPr lang="tr-TR" sz="2500" b="1" dirty="0"/>
              <a:t>genel yönetim giderine yazılması da söz konusu olabilir. Genel gider niteliğindeki harcamaların faiz, kira, gecikme zammı ve benzeri gelirlerini aşan kısmı yatırım maliyetine </a:t>
            </a:r>
            <a:r>
              <a:rPr lang="tr-TR" sz="2500" b="1" dirty="0" smtClean="0"/>
              <a:t>aktarılabilir.</a:t>
            </a:r>
          </a:p>
        </p:txBody>
      </p:sp>
    </p:spTree>
    <p:extLst>
      <p:ext uri="{BB962C8B-B14F-4D97-AF65-F5344CB8AC3E}">
        <p14:creationId xmlns:p14="http://schemas.microsoft.com/office/powerpoint/2010/main" val="190738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494763"/>
          </a:xfrm>
        </p:spPr>
        <p:txBody>
          <a:bodyPr>
            <a:noAutofit/>
          </a:bodyPr>
          <a:lstStyle/>
          <a:p>
            <a:pPr algn="ctr"/>
            <a:r>
              <a:rPr lang="tr-TR" dirty="0"/>
              <a:t>600 YURT İÇİ SATIŞLAR HESABI</a:t>
            </a:r>
          </a:p>
        </p:txBody>
      </p:sp>
      <p:sp>
        <p:nvSpPr>
          <p:cNvPr id="3" name="İçerik Yer Tutucusu 2"/>
          <p:cNvSpPr>
            <a:spLocks noGrp="1"/>
          </p:cNvSpPr>
          <p:nvPr>
            <p:ph idx="1"/>
          </p:nvPr>
        </p:nvSpPr>
        <p:spPr>
          <a:xfrm>
            <a:off x="1295400" y="494763"/>
            <a:ext cx="9601200" cy="5461716"/>
          </a:xfrm>
        </p:spPr>
        <p:txBody>
          <a:bodyPr/>
          <a:lstStyle/>
          <a:p>
            <a:pPr marL="45720" indent="0" algn="just">
              <a:buNone/>
            </a:pPr>
            <a:r>
              <a:rPr lang="tr-TR" sz="3200" b="1" u="sng" dirty="0"/>
              <a:t>600 Yurt İçi Satışlar Hesabı: </a:t>
            </a:r>
            <a:r>
              <a:rPr lang="tr-TR" sz="3200" dirty="0"/>
              <a:t>Yurt içindeki kişilere satılan mal ve hizmetler karşılığında alınan ya da tahakkuk ettirilen toplam değerlerin izlendiği hesaptır. Bu hesap bir gelir hesabıdır ve gelir tablosunda yer alır, bilançoda yer almaz</a:t>
            </a:r>
            <a:r>
              <a:rPr lang="tr-TR" sz="3200" dirty="0" smtClean="0"/>
              <a:t>.</a:t>
            </a:r>
          </a:p>
          <a:p>
            <a:pPr algn="just"/>
            <a:r>
              <a:rPr lang="tr-TR" sz="3200" dirty="0" smtClean="0"/>
              <a:t>OSB’ler katılımcılarına vermiş oldukları enerji, su, doğalgaz, arsa satışı, iş makinesi, çöp toplama, hizmet gelirleri, vs. gibi gelirleri bu hesapta takip etmektedirler.</a:t>
            </a:r>
            <a:endParaRPr lang="tr-TR" sz="3200" b="1" dirty="0" smtClean="0"/>
          </a:p>
          <a:p>
            <a:pPr marL="45720" indent="0" algn="just">
              <a:buNone/>
            </a:pPr>
            <a:r>
              <a:rPr lang="tr-TR" sz="3200" b="1" u="sng" dirty="0" smtClean="0"/>
              <a:t>ÖRNEĞİN;</a:t>
            </a:r>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69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970850809"/>
              </p:ext>
            </p:extLst>
          </p:nvPr>
        </p:nvGraphicFramePr>
        <p:xfrm>
          <a:off x="1424188" y="108516"/>
          <a:ext cx="9601200" cy="5747004"/>
        </p:xfrm>
        <a:graphic>
          <a:graphicData uri="http://schemas.openxmlformats.org/drawingml/2006/table">
            <a:tbl>
              <a:tblPr firstRow="1" bandRow="1">
                <a:tableStyleId>{B301B821-A1FF-4177-AEE7-76D212191A09}</a:tableStyleId>
              </a:tblPr>
              <a:tblGrid>
                <a:gridCol w="4800600"/>
                <a:gridCol w="4800600"/>
              </a:tblGrid>
              <a:tr h="448437">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r>
              <a:tr h="448437">
                <a:tc>
                  <a:txBody>
                    <a:bodyPr/>
                    <a:lstStyle/>
                    <a:p>
                      <a:r>
                        <a:rPr lang="tr-TR" dirty="0" smtClean="0"/>
                        <a:t>600.01</a:t>
                      </a:r>
                      <a:endParaRPr lang="tr-TR" dirty="0"/>
                    </a:p>
                  </a:txBody>
                  <a:tcPr/>
                </a:tc>
                <a:tc>
                  <a:txBody>
                    <a:bodyPr/>
                    <a:lstStyle/>
                    <a:p>
                      <a:r>
                        <a:rPr lang="tr-TR" dirty="0" smtClean="0"/>
                        <a:t>ENERJİ</a:t>
                      </a:r>
                      <a:r>
                        <a:rPr lang="tr-TR" baseline="0" dirty="0" smtClean="0"/>
                        <a:t> SATIŞLARI</a:t>
                      </a:r>
                      <a:endParaRPr lang="tr-TR" dirty="0"/>
                    </a:p>
                  </a:txBody>
                  <a:tcPr/>
                </a:tc>
              </a:tr>
              <a:tr h="448437">
                <a:tc>
                  <a:txBody>
                    <a:bodyPr/>
                    <a:lstStyle/>
                    <a:p>
                      <a:r>
                        <a:rPr lang="tr-TR" dirty="0" smtClean="0"/>
                        <a:t>600.02</a:t>
                      </a:r>
                      <a:endParaRPr lang="tr-TR" dirty="0"/>
                    </a:p>
                  </a:txBody>
                  <a:tcPr/>
                </a:tc>
                <a:tc>
                  <a:txBody>
                    <a:bodyPr/>
                    <a:lstStyle/>
                    <a:p>
                      <a:r>
                        <a:rPr lang="tr-TR" dirty="0" smtClean="0"/>
                        <a:t>DOĞALGAZ SATIŞLARI</a:t>
                      </a:r>
                      <a:endParaRPr lang="tr-TR" dirty="0"/>
                    </a:p>
                  </a:txBody>
                  <a:tcPr/>
                </a:tc>
              </a:tr>
              <a:tr h="448437">
                <a:tc>
                  <a:txBody>
                    <a:bodyPr/>
                    <a:lstStyle/>
                    <a:p>
                      <a:r>
                        <a:rPr lang="tr-TR" dirty="0" smtClean="0"/>
                        <a:t>600.03</a:t>
                      </a:r>
                      <a:endParaRPr lang="tr-TR" dirty="0"/>
                    </a:p>
                  </a:txBody>
                  <a:tcPr/>
                </a:tc>
                <a:tc>
                  <a:txBody>
                    <a:bodyPr/>
                    <a:lstStyle/>
                    <a:p>
                      <a:r>
                        <a:rPr lang="tr-TR" dirty="0" smtClean="0"/>
                        <a:t>SU SATIŞLARI</a:t>
                      </a:r>
                      <a:endParaRPr lang="tr-TR" dirty="0"/>
                    </a:p>
                  </a:txBody>
                  <a:tcPr/>
                </a:tc>
              </a:tr>
              <a:tr h="448437">
                <a:tc>
                  <a:txBody>
                    <a:bodyPr/>
                    <a:lstStyle/>
                    <a:p>
                      <a:r>
                        <a:rPr lang="tr-TR" dirty="0" smtClean="0"/>
                        <a:t>600.04</a:t>
                      </a:r>
                      <a:endParaRPr lang="tr-TR" dirty="0"/>
                    </a:p>
                  </a:txBody>
                  <a:tcPr/>
                </a:tc>
                <a:tc>
                  <a:txBody>
                    <a:bodyPr/>
                    <a:lstStyle/>
                    <a:p>
                      <a:r>
                        <a:rPr lang="tr-TR" dirty="0" smtClean="0"/>
                        <a:t>ARSA SATIŞLARI</a:t>
                      </a:r>
                      <a:endParaRPr lang="tr-TR" dirty="0"/>
                    </a:p>
                  </a:txBody>
                  <a:tcPr/>
                </a:tc>
              </a:tr>
              <a:tr h="448437">
                <a:tc>
                  <a:txBody>
                    <a:bodyPr/>
                    <a:lstStyle/>
                    <a:p>
                      <a:r>
                        <a:rPr lang="tr-TR" dirty="0" smtClean="0"/>
                        <a:t>600.05</a:t>
                      </a:r>
                      <a:endParaRPr lang="tr-TR" dirty="0"/>
                    </a:p>
                  </a:txBody>
                  <a:tcPr/>
                </a:tc>
                <a:tc>
                  <a:txBody>
                    <a:bodyPr/>
                    <a:lstStyle/>
                    <a:p>
                      <a:r>
                        <a:rPr lang="tr-TR" dirty="0" smtClean="0"/>
                        <a:t>İŞ MAKİNESİ GELİRLERİ</a:t>
                      </a:r>
                      <a:endParaRPr lang="tr-TR" dirty="0"/>
                    </a:p>
                  </a:txBody>
                  <a:tcPr/>
                </a:tc>
              </a:tr>
              <a:tr h="448437">
                <a:tc>
                  <a:txBody>
                    <a:bodyPr/>
                    <a:lstStyle/>
                    <a:p>
                      <a:r>
                        <a:rPr lang="tr-TR" dirty="0" smtClean="0"/>
                        <a:t>600.06</a:t>
                      </a:r>
                      <a:endParaRPr lang="tr-TR" dirty="0"/>
                    </a:p>
                  </a:txBody>
                  <a:tcPr/>
                </a:tc>
                <a:tc>
                  <a:txBody>
                    <a:bodyPr/>
                    <a:lstStyle/>
                    <a:p>
                      <a:r>
                        <a:rPr lang="tr-TR" dirty="0" smtClean="0"/>
                        <a:t>ÇÖP TOPLAMA GELİRLERİ</a:t>
                      </a:r>
                      <a:endParaRPr lang="tr-TR" dirty="0"/>
                    </a:p>
                  </a:txBody>
                  <a:tcPr/>
                </a:tc>
              </a:tr>
              <a:tr h="319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600.07</a:t>
                      </a:r>
                      <a:endParaRPr lang="tr-TR" dirty="0"/>
                    </a:p>
                  </a:txBody>
                  <a:tcPr/>
                </a:tc>
                <a:tc>
                  <a:txBody>
                    <a:bodyPr/>
                    <a:lstStyle/>
                    <a:p>
                      <a:r>
                        <a:rPr lang="tr-TR" dirty="0" smtClean="0"/>
                        <a:t>İŞYERİ AÇMA RUHSATI GELİRLERİ</a:t>
                      </a:r>
                      <a:endParaRPr lang="tr-TR" dirty="0"/>
                    </a:p>
                  </a:txBody>
                  <a:tcPr/>
                </a:tc>
              </a:tr>
              <a:tr h="448437">
                <a:tc>
                  <a:txBody>
                    <a:bodyPr/>
                    <a:lstStyle/>
                    <a:p>
                      <a:r>
                        <a:rPr lang="tr-TR" dirty="0" smtClean="0"/>
                        <a:t>600.08</a:t>
                      </a:r>
                      <a:endParaRPr lang="tr-TR" dirty="0"/>
                    </a:p>
                  </a:txBody>
                  <a:tcPr/>
                </a:tc>
                <a:tc>
                  <a:txBody>
                    <a:bodyPr/>
                    <a:lstStyle/>
                    <a:p>
                      <a:r>
                        <a:rPr lang="tr-TR" dirty="0" smtClean="0"/>
                        <a:t>HİZMET SATIŞLARI</a:t>
                      </a:r>
                      <a:endParaRPr lang="tr-TR" dirty="0"/>
                    </a:p>
                  </a:txBody>
                  <a:tcPr/>
                </a:tc>
              </a:tr>
              <a:tr h="448437">
                <a:tc>
                  <a:txBody>
                    <a:bodyPr/>
                    <a:lstStyle/>
                    <a:p>
                      <a:r>
                        <a:rPr lang="tr-TR" dirty="0" smtClean="0"/>
                        <a:t>600.08.XXX</a:t>
                      </a:r>
                      <a:endParaRPr lang="tr-TR" dirty="0"/>
                    </a:p>
                  </a:txBody>
                  <a:tcPr/>
                </a:tc>
                <a:tc>
                  <a:txBody>
                    <a:bodyPr/>
                    <a:lstStyle/>
                    <a:p>
                      <a:r>
                        <a:rPr lang="tr-TR" dirty="0" smtClean="0"/>
                        <a:t>İHALE DOSYASI GELİRLERİ</a:t>
                      </a:r>
                      <a:endParaRPr lang="tr-TR" dirty="0"/>
                    </a:p>
                  </a:txBody>
                  <a:tcPr/>
                </a:tc>
              </a:tr>
              <a:tr h="448437">
                <a:tc>
                  <a:txBody>
                    <a:bodyPr/>
                    <a:lstStyle/>
                    <a:p>
                      <a:r>
                        <a:rPr lang="tr-TR" dirty="0" smtClean="0"/>
                        <a:t>600.08.XXX</a:t>
                      </a:r>
                      <a:endParaRPr lang="tr-TR" dirty="0"/>
                    </a:p>
                  </a:txBody>
                  <a:tcPr/>
                </a:tc>
                <a:tc>
                  <a:txBody>
                    <a:bodyPr/>
                    <a:lstStyle/>
                    <a:p>
                      <a:r>
                        <a:rPr lang="tr-TR" dirty="0" smtClean="0"/>
                        <a:t>PROJE</a:t>
                      </a:r>
                      <a:r>
                        <a:rPr lang="tr-TR" baseline="0" dirty="0" smtClean="0"/>
                        <a:t> KONTROL GELİRLERİ</a:t>
                      </a:r>
                      <a:endParaRPr lang="tr-TR" dirty="0"/>
                    </a:p>
                  </a:txBody>
                  <a:tcPr/>
                </a:tc>
              </a:tr>
              <a:tr h="448437">
                <a:tc>
                  <a:txBody>
                    <a:bodyPr/>
                    <a:lstStyle/>
                    <a:p>
                      <a:r>
                        <a:rPr lang="tr-TR" dirty="0" smtClean="0"/>
                        <a:t>600.08.XXX</a:t>
                      </a:r>
                      <a:endParaRPr lang="tr-TR" dirty="0"/>
                    </a:p>
                  </a:txBody>
                  <a:tcPr/>
                </a:tc>
                <a:tc>
                  <a:txBody>
                    <a:bodyPr/>
                    <a:lstStyle/>
                    <a:p>
                      <a:r>
                        <a:rPr lang="tr-TR" dirty="0" smtClean="0"/>
                        <a:t>BAĞLANTI GELİRLERİ</a:t>
                      </a:r>
                      <a:endParaRPr lang="tr-TR" dirty="0"/>
                    </a:p>
                  </a:txBody>
                  <a:tcPr/>
                </a:tc>
              </a:tr>
              <a:tr h="448437">
                <a:tc>
                  <a:txBody>
                    <a:bodyPr/>
                    <a:lstStyle/>
                    <a:p>
                      <a:r>
                        <a:rPr lang="tr-TR" dirty="0" smtClean="0"/>
                        <a:t>600.08.XXX</a:t>
                      </a:r>
                      <a:endParaRPr lang="tr-TR" dirty="0"/>
                    </a:p>
                  </a:txBody>
                  <a:tcPr/>
                </a:tc>
                <a:tc>
                  <a:txBody>
                    <a:bodyPr/>
                    <a:lstStyle/>
                    <a:p>
                      <a:r>
                        <a:rPr lang="tr-TR" dirty="0" smtClean="0"/>
                        <a:t>MÜHENDİSLİK HİZMET</a:t>
                      </a:r>
                      <a:r>
                        <a:rPr lang="tr-TR" baseline="0" dirty="0" smtClean="0"/>
                        <a:t> GELİRLERİ</a:t>
                      </a:r>
                      <a:endParaRPr lang="tr-TR" dirty="0"/>
                    </a:p>
                  </a:txBody>
                  <a:tcPr/>
                </a:tc>
              </a:tr>
            </a:tbl>
          </a:graphicData>
        </a:graphic>
      </p:graphicFrame>
      <p:pic>
        <p:nvPicPr>
          <p:cNvPr id="3"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8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559158"/>
          </a:xfrm>
        </p:spPr>
        <p:txBody>
          <a:bodyPr/>
          <a:lstStyle/>
          <a:p>
            <a:pPr algn="ctr"/>
            <a:r>
              <a:rPr lang="tr-TR" dirty="0"/>
              <a:t>602 DİĞER GELİRLER HESABI</a:t>
            </a:r>
          </a:p>
        </p:txBody>
      </p:sp>
      <p:sp>
        <p:nvSpPr>
          <p:cNvPr id="3" name="İçerik Yer Tutucusu 2"/>
          <p:cNvSpPr>
            <a:spLocks noGrp="1"/>
          </p:cNvSpPr>
          <p:nvPr>
            <p:ph idx="1"/>
          </p:nvPr>
        </p:nvSpPr>
        <p:spPr>
          <a:xfrm>
            <a:off x="718533" y="559158"/>
            <a:ext cx="10754933" cy="5293217"/>
          </a:xfrm>
        </p:spPr>
        <p:txBody>
          <a:bodyPr>
            <a:normAutofit/>
          </a:bodyPr>
          <a:lstStyle/>
          <a:p>
            <a:pPr marL="45720" indent="0" algn="just">
              <a:buNone/>
            </a:pPr>
            <a:r>
              <a:rPr lang="tr-TR" sz="3200" b="1" u="sng" dirty="0"/>
              <a:t>602 Diğer Gelirler Hesabı: </a:t>
            </a:r>
            <a:r>
              <a:rPr lang="tr-TR" sz="2800" dirty="0"/>
              <a:t>İşletmenin korunması, ihracatı teşvik ya da hükümet politikasına uyma zorunluluğu karşısında oluşan işletmenin faaliyet hasılatındaki düşüklüğü veya faaliyet zararını gidermek için, sermaye katkısı niteliğinde olmayan, mali yardımlar, devletin bazı malları vergi, resim, harç ve benzeri yükümlülüklerden istisna etmesi yoluyla yaptığı yardımlar ve satış tarihindeki vade farkları, ihracatla ilgili fiyat istikrar destekleme primi vb. hasılat kalemleri bu hesapta izlenir</a:t>
            </a:r>
            <a:r>
              <a:rPr lang="tr-TR" sz="2800" dirty="0" smtClean="0"/>
              <a:t>.</a:t>
            </a:r>
          </a:p>
          <a:p>
            <a:r>
              <a:rPr lang="tr-TR" sz="2800" dirty="0" smtClean="0"/>
              <a:t>OSB’ler aidat, bağış, gecikme bedeli ve cezalar, kira gelirleri, ilan ve reklam gelirleri, basınç düşürme istasyon gelirleri ve bunun gibi diğer gelirler bu hesapta takip edilmektedir.</a:t>
            </a:r>
          </a:p>
          <a:p>
            <a:pPr marL="45720" indent="0">
              <a:buNone/>
            </a:pPr>
            <a:r>
              <a:rPr lang="tr-TR" sz="2800" b="1" u="sng" dirty="0"/>
              <a:t>ÖRNEĞİN;</a:t>
            </a:r>
          </a:p>
          <a:p>
            <a:pPr marL="45720" indent="0">
              <a:buNone/>
            </a:pPr>
            <a:endParaRPr lang="tr-TR" sz="2800" dirty="0"/>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59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4183288"/>
              </p:ext>
            </p:extLst>
          </p:nvPr>
        </p:nvGraphicFramePr>
        <p:xfrm>
          <a:off x="1192369" y="489196"/>
          <a:ext cx="9601200" cy="4842656"/>
        </p:xfrm>
        <a:graphic>
          <a:graphicData uri="http://schemas.openxmlformats.org/drawingml/2006/table">
            <a:tbl>
              <a:tblPr firstRow="1" bandRow="1">
                <a:tableStyleId>{B301B821-A1FF-4177-AEE7-76D212191A09}</a:tableStyleId>
              </a:tblPr>
              <a:tblGrid>
                <a:gridCol w="4800600"/>
                <a:gridCol w="4800600"/>
              </a:tblGrid>
              <a:tr h="605332">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r>
              <a:tr h="605332">
                <a:tc>
                  <a:txBody>
                    <a:bodyPr/>
                    <a:lstStyle/>
                    <a:p>
                      <a:r>
                        <a:rPr lang="tr-TR" dirty="0" smtClean="0"/>
                        <a:t>602.01</a:t>
                      </a:r>
                      <a:endParaRPr lang="tr-TR" dirty="0"/>
                    </a:p>
                  </a:txBody>
                  <a:tcPr/>
                </a:tc>
                <a:tc>
                  <a:txBody>
                    <a:bodyPr/>
                    <a:lstStyle/>
                    <a:p>
                      <a:r>
                        <a:rPr lang="tr-TR" dirty="0" smtClean="0"/>
                        <a:t>AİDAT</a:t>
                      </a:r>
                      <a:r>
                        <a:rPr lang="tr-TR" baseline="0" dirty="0" smtClean="0"/>
                        <a:t> GELİRLERİ</a:t>
                      </a:r>
                      <a:endParaRPr lang="tr-TR" dirty="0"/>
                    </a:p>
                  </a:txBody>
                  <a:tcPr/>
                </a:tc>
              </a:tr>
              <a:tr h="605332">
                <a:tc>
                  <a:txBody>
                    <a:bodyPr/>
                    <a:lstStyle/>
                    <a:p>
                      <a:r>
                        <a:rPr lang="tr-TR" dirty="0" smtClean="0"/>
                        <a:t>602.02.</a:t>
                      </a:r>
                      <a:endParaRPr lang="tr-TR" dirty="0"/>
                    </a:p>
                  </a:txBody>
                  <a:tcPr/>
                </a:tc>
                <a:tc>
                  <a:txBody>
                    <a:bodyPr/>
                    <a:lstStyle/>
                    <a:p>
                      <a:r>
                        <a:rPr lang="tr-TR" dirty="0" smtClean="0"/>
                        <a:t>KİRA GELİRLERİ</a:t>
                      </a:r>
                      <a:endParaRPr lang="tr-TR" dirty="0"/>
                    </a:p>
                  </a:txBody>
                  <a:tcPr/>
                </a:tc>
              </a:tr>
              <a:tr h="605332">
                <a:tc>
                  <a:txBody>
                    <a:bodyPr/>
                    <a:lstStyle/>
                    <a:p>
                      <a:r>
                        <a:rPr lang="tr-TR" dirty="0" smtClean="0"/>
                        <a:t>602.03</a:t>
                      </a:r>
                      <a:endParaRPr lang="tr-TR" dirty="0"/>
                    </a:p>
                  </a:txBody>
                  <a:tcPr/>
                </a:tc>
                <a:tc>
                  <a:txBody>
                    <a:bodyPr/>
                    <a:lstStyle/>
                    <a:p>
                      <a:r>
                        <a:rPr lang="tr-TR" dirty="0" smtClean="0"/>
                        <a:t>BAĞIŞ GELİRLERİ</a:t>
                      </a:r>
                      <a:endParaRPr lang="tr-TR" dirty="0"/>
                    </a:p>
                  </a:txBody>
                  <a:tcPr/>
                </a:tc>
              </a:tr>
              <a:tr h="605332">
                <a:tc>
                  <a:txBody>
                    <a:bodyPr/>
                    <a:lstStyle/>
                    <a:p>
                      <a:r>
                        <a:rPr lang="tr-TR" dirty="0" smtClean="0"/>
                        <a:t>602.04</a:t>
                      </a:r>
                      <a:endParaRPr lang="tr-TR" dirty="0"/>
                    </a:p>
                  </a:txBody>
                  <a:tcPr/>
                </a:tc>
                <a:tc>
                  <a:txBody>
                    <a:bodyPr/>
                    <a:lstStyle/>
                    <a:p>
                      <a:r>
                        <a:rPr lang="tr-TR" dirty="0" smtClean="0"/>
                        <a:t>FUAR GELİRLERİ</a:t>
                      </a:r>
                      <a:endParaRPr lang="tr-TR" dirty="0"/>
                    </a:p>
                  </a:txBody>
                  <a:tcPr/>
                </a:tc>
              </a:tr>
              <a:tr h="605332">
                <a:tc>
                  <a:txBody>
                    <a:bodyPr/>
                    <a:lstStyle/>
                    <a:p>
                      <a:r>
                        <a:rPr lang="tr-TR" dirty="0" smtClean="0"/>
                        <a:t>602.05</a:t>
                      </a:r>
                      <a:endParaRPr lang="tr-TR" dirty="0"/>
                    </a:p>
                  </a:txBody>
                  <a:tcPr/>
                </a:tc>
                <a:tc>
                  <a:txBody>
                    <a:bodyPr/>
                    <a:lstStyle/>
                    <a:p>
                      <a:r>
                        <a:rPr lang="tr-TR" dirty="0" smtClean="0"/>
                        <a:t>GECİKME BEDELİ</a:t>
                      </a:r>
                      <a:r>
                        <a:rPr lang="tr-TR" baseline="0" dirty="0" smtClean="0"/>
                        <a:t> GELİRLERİ</a:t>
                      </a:r>
                      <a:endParaRPr lang="tr-TR" dirty="0"/>
                    </a:p>
                  </a:txBody>
                  <a:tcPr/>
                </a:tc>
              </a:tr>
              <a:tr h="605332">
                <a:tc>
                  <a:txBody>
                    <a:bodyPr/>
                    <a:lstStyle/>
                    <a:p>
                      <a:r>
                        <a:rPr lang="tr-TR" dirty="0" smtClean="0"/>
                        <a:t>602.06</a:t>
                      </a:r>
                      <a:endParaRPr lang="tr-TR" dirty="0"/>
                    </a:p>
                  </a:txBody>
                  <a:tcPr/>
                </a:tc>
                <a:tc>
                  <a:txBody>
                    <a:bodyPr/>
                    <a:lstStyle/>
                    <a:p>
                      <a:r>
                        <a:rPr lang="tr-TR" dirty="0" smtClean="0"/>
                        <a:t> ABONELİK AÇMA</a:t>
                      </a:r>
                      <a:r>
                        <a:rPr lang="tr-TR" baseline="0" dirty="0" smtClean="0"/>
                        <a:t> KAPAMA GELİRLERİ</a:t>
                      </a:r>
                      <a:endParaRPr lang="tr-TR" dirty="0"/>
                    </a:p>
                  </a:txBody>
                  <a:tcPr/>
                </a:tc>
              </a:tr>
              <a:tr h="605332">
                <a:tc>
                  <a:txBody>
                    <a:bodyPr/>
                    <a:lstStyle/>
                    <a:p>
                      <a:r>
                        <a:rPr lang="tr-TR" dirty="0" smtClean="0"/>
                        <a:t>602.07</a:t>
                      </a:r>
                      <a:endParaRPr lang="tr-TR" dirty="0"/>
                    </a:p>
                  </a:txBody>
                  <a:tcPr/>
                </a:tc>
                <a:tc>
                  <a:txBody>
                    <a:bodyPr/>
                    <a:lstStyle/>
                    <a:p>
                      <a:r>
                        <a:rPr lang="tr-TR" dirty="0" smtClean="0"/>
                        <a:t>BASINÇ DÜŞÜRME İSTASYON GELİRLERİ</a:t>
                      </a:r>
                      <a:endParaRPr lang="tr-TR" dirty="0"/>
                    </a:p>
                  </a:txBody>
                  <a:tcPr/>
                </a:tc>
              </a:tr>
            </a:tbl>
          </a:graphicData>
        </a:graphic>
      </p:graphicFrame>
      <p:pic>
        <p:nvPicPr>
          <p:cNvPr id="3"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96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00" y="97664"/>
            <a:ext cx="9601200" cy="417490"/>
          </a:xfrm>
        </p:spPr>
        <p:txBody>
          <a:bodyPr>
            <a:normAutofit fontScale="90000"/>
          </a:bodyPr>
          <a:lstStyle/>
          <a:p>
            <a:r>
              <a:rPr lang="tr-TR" dirty="0">
                <a:effectLst/>
              </a:rPr>
              <a:t>740 HİZMET ÜRETİM MALİYETİ HESABI</a:t>
            </a:r>
            <a:endParaRPr lang="tr-TR" dirty="0"/>
          </a:p>
        </p:txBody>
      </p:sp>
      <p:sp>
        <p:nvSpPr>
          <p:cNvPr id="3" name="İçerik Yer Tutucusu 2"/>
          <p:cNvSpPr>
            <a:spLocks noGrp="1"/>
          </p:cNvSpPr>
          <p:nvPr>
            <p:ph idx="1"/>
          </p:nvPr>
        </p:nvSpPr>
        <p:spPr>
          <a:xfrm>
            <a:off x="1295400" y="643944"/>
            <a:ext cx="9601200" cy="5299656"/>
          </a:xfrm>
        </p:spPr>
        <p:txBody>
          <a:bodyPr/>
          <a:lstStyle/>
          <a:p>
            <a:pPr marL="45720" indent="0">
              <a:buNone/>
            </a:pPr>
            <a:r>
              <a:rPr lang="tr-TR" sz="3200" b="1" u="sng" dirty="0"/>
              <a:t>740 Hizmet Üretim Maliyeti Hesabı:</a:t>
            </a:r>
            <a:r>
              <a:rPr lang="tr-TR" b="1" dirty="0"/>
              <a:t> </a:t>
            </a:r>
            <a:r>
              <a:rPr lang="tr-TR" sz="2800" dirty="0"/>
              <a:t>Hizmet işletmelerinin üretim maliyetlerinin izlenmesinde kullanılan hesaptır. </a:t>
            </a:r>
          </a:p>
          <a:p>
            <a:r>
              <a:rPr lang="tr-TR" sz="2800" dirty="0"/>
              <a:t>OSB’lerde bölgede sunduğu hizmetlere ilişkin olarak yaptığı harcamaları 740 Hizmet Üretim Maliyeti hesabında takip etmektedirler.</a:t>
            </a:r>
          </a:p>
          <a:p>
            <a:pPr marL="45720" indent="0">
              <a:buNone/>
            </a:pPr>
            <a:r>
              <a:rPr lang="tr-TR" sz="3200" b="1" u="sng" dirty="0" smtClean="0"/>
              <a:t>ÖRNEĞİN;</a:t>
            </a:r>
            <a:endParaRPr lang="tr-TR" sz="3200" b="1" u="sng" dirty="0"/>
          </a:p>
        </p:txBody>
      </p:sp>
      <p:pic>
        <p:nvPicPr>
          <p:cNvPr id="4" name="Resim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740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812480596"/>
              </p:ext>
            </p:extLst>
          </p:nvPr>
        </p:nvGraphicFramePr>
        <p:xfrm>
          <a:off x="1295400" y="115911"/>
          <a:ext cx="9601200" cy="5692464"/>
        </p:xfrm>
        <a:graphic>
          <a:graphicData uri="http://schemas.openxmlformats.org/drawingml/2006/table">
            <a:tbl>
              <a:tblPr firstRow="1" bandRow="1">
                <a:tableStyleId>{B301B821-A1FF-4177-AEE7-76D212191A09}</a:tableStyleId>
              </a:tblPr>
              <a:tblGrid>
                <a:gridCol w="4800600"/>
                <a:gridCol w="4800600"/>
              </a:tblGrid>
              <a:tr h="632496">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r>
              <a:tr h="632496">
                <a:tc>
                  <a:txBody>
                    <a:bodyPr/>
                    <a:lstStyle/>
                    <a:p>
                      <a:r>
                        <a:rPr lang="tr-TR" dirty="0" smtClean="0"/>
                        <a:t>740.01</a:t>
                      </a:r>
                      <a:endParaRPr lang="tr-TR" dirty="0"/>
                    </a:p>
                  </a:txBody>
                  <a:tcPr/>
                </a:tc>
                <a:tc>
                  <a:txBody>
                    <a:bodyPr/>
                    <a:lstStyle/>
                    <a:p>
                      <a:r>
                        <a:rPr lang="tr-TR" dirty="0" smtClean="0"/>
                        <a:t>PERSONEL</a:t>
                      </a:r>
                      <a:r>
                        <a:rPr lang="tr-TR" baseline="0" dirty="0" smtClean="0"/>
                        <a:t> GİDERLERİ</a:t>
                      </a:r>
                      <a:endParaRPr lang="tr-TR" dirty="0"/>
                    </a:p>
                  </a:txBody>
                  <a:tcPr/>
                </a:tc>
              </a:tr>
              <a:tr h="632496">
                <a:tc>
                  <a:txBody>
                    <a:bodyPr/>
                    <a:lstStyle/>
                    <a:p>
                      <a:r>
                        <a:rPr lang="tr-TR" dirty="0" smtClean="0"/>
                        <a:t>740.02</a:t>
                      </a:r>
                      <a:endParaRPr lang="tr-TR" dirty="0"/>
                    </a:p>
                  </a:txBody>
                  <a:tcPr/>
                </a:tc>
                <a:tc>
                  <a:txBody>
                    <a:bodyPr/>
                    <a:lstStyle/>
                    <a:p>
                      <a:r>
                        <a:rPr lang="tr-TR" dirty="0" smtClean="0"/>
                        <a:t>İLETİŞİM</a:t>
                      </a:r>
                      <a:r>
                        <a:rPr lang="tr-TR" baseline="0" dirty="0" smtClean="0"/>
                        <a:t> GİDERLERİ</a:t>
                      </a:r>
                      <a:endParaRPr lang="tr-TR" dirty="0"/>
                    </a:p>
                  </a:txBody>
                  <a:tcPr/>
                </a:tc>
              </a:tr>
              <a:tr h="632496">
                <a:tc>
                  <a:txBody>
                    <a:bodyPr/>
                    <a:lstStyle/>
                    <a:p>
                      <a:r>
                        <a:rPr lang="tr-TR" dirty="0" smtClean="0"/>
                        <a:t>740.03</a:t>
                      </a:r>
                      <a:endParaRPr lang="tr-TR" dirty="0"/>
                    </a:p>
                  </a:txBody>
                  <a:tcPr/>
                </a:tc>
                <a:tc>
                  <a:txBody>
                    <a:bodyPr/>
                    <a:lstStyle/>
                    <a:p>
                      <a:r>
                        <a:rPr lang="tr-TR" dirty="0" smtClean="0"/>
                        <a:t>GÜVENLİK</a:t>
                      </a:r>
                      <a:r>
                        <a:rPr lang="tr-TR" baseline="0" dirty="0" smtClean="0"/>
                        <a:t> GİDERLERİ</a:t>
                      </a:r>
                      <a:endParaRPr lang="tr-TR" dirty="0"/>
                    </a:p>
                  </a:txBody>
                  <a:tcPr/>
                </a:tc>
              </a:tr>
              <a:tr h="632496">
                <a:tc>
                  <a:txBody>
                    <a:bodyPr/>
                    <a:lstStyle/>
                    <a:p>
                      <a:r>
                        <a:rPr lang="tr-TR" dirty="0" smtClean="0"/>
                        <a:t>740.04</a:t>
                      </a:r>
                      <a:endParaRPr lang="tr-TR" dirty="0"/>
                    </a:p>
                  </a:txBody>
                  <a:tcPr/>
                </a:tc>
                <a:tc>
                  <a:txBody>
                    <a:bodyPr/>
                    <a:lstStyle/>
                    <a:p>
                      <a:r>
                        <a:rPr lang="tr-TR" dirty="0" smtClean="0"/>
                        <a:t>ARAÇ GİDERLERİ</a:t>
                      </a:r>
                      <a:endParaRPr lang="tr-TR" dirty="0"/>
                    </a:p>
                  </a:txBody>
                  <a:tcPr/>
                </a:tc>
              </a:tr>
              <a:tr h="632496">
                <a:tc>
                  <a:txBody>
                    <a:bodyPr/>
                    <a:lstStyle/>
                    <a:p>
                      <a:r>
                        <a:rPr lang="tr-TR" dirty="0" smtClean="0"/>
                        <a:t>740.05</a:t>
                      </a:r>
                      <a:endParaRPr lang="tr-TR" dirty="0"/>
                    </a:p>
                  </a:txBody>
                  <a:tcPr/>
                </a:tc>
                <a:tc>
                  <a:txBody>
                    <a:bodyPr/>
                    <a:lstStyle/>
                    <a:p>
                      <a:r>
                        <a:rPr lang="tr-TR" dirty="0" smtClean="0"/>
                        <a:t>BAKIM</a:t>
                      </a:r>
                      <a:r>
                        <a:rPr lang="tr-TR" baseline="0" dirty="0" smtClean="0"/>
                        <a:t> ONARIM GİDERLERİ </a:t>
                      </a:r>
                      <a:endParaRPr lang="tr-TR" dirty="0"/>
                    </a:p>
                  </a:txBody>
                  <a:tcPr/>
                </a:tc>
              </a:tr>
              <a:tr h="632496">
                <a:tc>
                  <a:txBody>
                    <a:bodyPr/>
                    <a:lstStyle/>
                    <a:p>
                      <a:r>
                        <a:rPr lang="tr-TR" dirty="0" smtClean="0"/>
                        <a:t>740.06</a:t>
                      </a:r>
                      <a:endParaRPr lang="tr-TR" dirty="0"/>
                    </a:p>
                  </a:txBody>
                  <a:tcPr/>
                </a:tc>
                <a:tc>
                  <a:txBody>
                    <a:bodyPr/>
                    <a:lstStyle/>
                    <a:p>
                      <a:r>
                        <a:rPr lang="tr-TR" dirty="0" smtClean="0"/>
                        <a:t>FİNANSMAN GİDERLERİ</a:t>
                      </a:r>
                      <a:endParaRPr lang="tr-TR" dirty="0"/>
                    </a:p>
                  </a:txBody>
                  <a:tcPr/>
                </a:tc>
              </a:tr>
              <a:tr h="632496">
                <a:tc>
                  <a:txBody>
                    <a:bodyPr/>
                    <a:lstStyle/>
                    <a:p>
                      <a:r>
                        <a:rPr lang="tr-TR" dirty="0" smtClean="0"/>
                        <a:t>740.07</a:t>
                      </a:r>
                      <a:endParaRPr lang="tr-TR" dirty="0"/>
                    </a:p>
                  </a:txBody>
                  <a:tcPr/>
                </a:tc>
                <a:tc>
                  <a:txBody>
                    <a:bodyPr/>
                    <a:lstStyle/>
                    <a:p>
                      <a:r>
                        <a:rPr lang="tr-TR" dirty="0" smtClean="0"/>
                        <a:t>ARITMA TESİSİ GİDERLERİ</a:t>
                      </a:r>
                      <a:endParaRPr lang="tr-TR" dirty="0"/>
                    </a:p>
                  </a:txBody>
                  <a:tcPr/>
                </a:tc>
              </a:tr>
              <a:tr h="632496">
                <a:tc>
                  <a:txBody>
                    <a:bodyPr/>
                    <a:lstStyle/>
                    <a:p>
                      <a:r>
                        <a:rPr lang="tr-TR" dirty="0" smtClean="0"/>
                        <a:t>740.08</a:t>
                      </a:r>
                      <a:endParaRPr lang="tr-TR" dirty="0"/>
                    </a:p>
                  </a:txBody>
                  <a:tcPr/>
                </a:tc>
                <a:tc>
                  <a:txBody>
                    <a:bodyPr/>
                    <a:lstStyle/>
                    <a:p>
                      <a:r>
                        <a:rPr lang="tr-TR" dirty="0" smtClean="0"/>
                        <a:t>DIŞARIDAN</a:t>
                      </a:r>
                      <a:r>
                        <a:rPr lang="tr-TR" baseline="0" dirty="0" smtClean="0"/>
                        <a:t> SAĞLANAN FAYDA VE HİZMETLER</a:t>
                      </a:r>
                      <a:endParaRPr lang="tr-TR" dirty="0"/>
                    </a:p>
                  </a:txBody>
                  <a:tcPr/>
                </a:tc>
              </a:tr>
            </a:tbl>
          </a:graphicData>
        </a:graphic>
      </p:graphicFrame>
      <p:pic>
        <p:nvPicPr>
          <p:cNvPr id="3"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74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numCol="1">
            <a:noAutofit/>
          </a:bodyPr>
          <a:lstStyle/>
          <a:p>
            <a:r>
              <a:rPr lang="tr-TR" dirty="0" smtClean="0"/>
              <a:t>770- GENEL YÖNETİM GİDERLERİ hesabı</a:t>
            </a:r>
            <a:endParaRPr lang="tr-TR" dirty="0"/>
          </a:p>
        </p:txBody>
      </p:sp>
      <p:sp>
        <p:nvSpPr>
          <p:cNvPr id="3" name="İçerik Yer Tutucusu 2"/>
          <p:cNvSpPr>
            <a:spLocks noGrp="1"/>
          </p:cNvSpPr>
          <p:nvPr>
            <p:ph idx="1"/>
          </p:nvPr>
        </p:nvSpPr>
        <p:spPr>
          <a:xfrm>
            <a:off x="1295400" y="1700011"/>
            <a:ext cx="9601200" cy="4114800"/>
          </a:xfrm>
        </p:spPr>
        <p:txBody>
          <a:bodyPr>
            <a:normAutofit fontScale="92500" lnSpcReduction="10000"/>
          </a:bodyPr>
          <a:lstStyle/>
          <a:p>
            <a:pPr algn="just"/>
            <a:r>
              <a:rPr lang="tr-TR" sz="2800" dirty="0" smtClean="0"/>
              <a:t>OSB’lerin </a:t>
            </a:r>
            <a:r>
              <a:rPr lang="tr-TR" sz="2800" dirty="0"/>
              <a:t>amaçlarını gerçekleştirebilmek için katlandığı ve yönetim fonksiyonuna ilişkin giderler 770 Genel Yönetim Giderleri Hesabında kayıt altına alınabilir.</a:t>
            </a:r>
          </a:p>
          <a:p>
            <a:pPr algn="just"/>
            <a:r>
              <a:rPr lang="tr-TR" sz="2800" dirty="0"/>
              <a:t>Bu hesaba yönetim </a:t>
            </a:r>
            <a:r>
              <a:rPr lang="tr-TR" sz="2800" dirty="0" smtClean="0"/>
              <a:t>fonksiyonu, </a:t>
            </a:r>
            <a:r>
              <a:rPr lang="tr-TR" sz="2800" dirty="0"/>
              <a:t>işletme politikalarının tayini, Organizasyon ve kadro kuruluşu, büro hizmetleri, güvenlik, kamu ilişkileri, hukuk işleri, personel işleri vs. gibi giderler kaydedilir. Belirlenen muhasebe politikasına göre (arsa ve alt yapı katılım bedellerinin tayini) bu hesapta kayıt altına alınan harcamalar doğrudan gelir tablosuna veya yatırımın maliyetine aktarılır</a:t>
            </a:r>
            <a:r>
              <a:rPr lang="tr-TR" sz="2800" dirty="0" smtClean="0"/>
              <a:t>.</a:t>
            </a:r>
          </a:p>
          <a:p>
            <a:pPr algn="just"/>
            <a:r>
              <a:rPr lang="tr-TR" sz="2800" b="1" u="sng" dirty="0"/>
              <a:t>ÖRNEĞİN;</a:t>
            </a:r>
          </a:p>
          <a:p>
            <a:pPr algn="just"/>
            <a:endParaRPr lang="tr-TR" sz="2800" dirty="0"/>
          </a:p>
          <a:p>
            <a:endParaRPr lang="tr-TR" dirty="0" smtClean="0"/>
          </a:p>
        </p:txBody>
      </p:sp>
    </p:spTree>
    <p:extLst>
      <p:ext uri="{BB962C8B-B14F-4D97-AF65-F5344CB8AC3E}">
        <p14:creationId xmlns:p14="http://schemas.microsoft.com/office/powerpoint/2010/main" val="143747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449039351"/>
              </p:ext>
            </p:extLst>
          </p:nvPr>
        </p:nvGraphicFramePr>
        <p:xfrm>
          <a:off x="1295400" y="115911"/>
          <a:ext cx="9601200" cy="5692464"/>
        </p:xfrm>
        <a:graphic>
          <a:graphicData uri="http://schemas.openxmlformats.org/drawingml/2006/table">
            <a:tbl>
              <a:tblPr firstRow="1" bandRow="1">
                <a:tableStyleId>{B301B821-A1FF-4177-AEE7-76D212191A09}</a:tableStyleId>
              </a:tblPr>
              <a:tblGrid>
                <a:gridCol w="4654639"/>
                <a:gridCol w="4946561"/>
              </a:tblGrid>
              <a:tr h="632496">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r>
              <a:tr h="632496">
                <a:tc>
                  <a:txBody>
                    <a:bodyPr/>
                    <a:lstStyle/>
                    <a:p>
                      <a:r>
                        <a:rPr lang="tr-TR" dirty="0" smtClean="0"/>
                        <a:t>770.01</a:t>
                      </a:r>
                      <a:endParaRPr lang="tr-TR" dirty="0"/>
                    </a:p>
                  </a:txBody>
                  <a:tcPr/>
                </a:tc>
                <a:tc>
                  <a:txBody>
                    <a:bodyPr/>
                    <a:lstStyle/>
                    <a:p>
                      <a:r>
                        <a:rPr lang="tr-TR" dirty="0" smtClean="0"/>
                        <a:t>PERSONEL</a:t>
                      </a:r>
                      <a:r>
                        <a:rPr lang="tr-TR" baseline="0" dirty="0" smtClean="0"/>
                        <a:t> GİDERLERİ</a:t>
                      </a:r>
                      <a:endParaRPr lang="tr-TR" dirty="0"/>
                    </a:p>
                  </a:txBody>
                  <a:tcPr/>
                </a:tc>
              </a:tr>
              <a:tr h="632496">
                <a:tc>
                  <a:txBody>
                    <a:bodyPr/>
                    <a:lstStyle/>
                    <a:p>
                      <a:r>
                        <a:rPr lang="tr-TR" dirty="0" smtClean="0"/>
                        <a:t>770.02</a:t>
                      </a:r>
                      <a:endParaRPr lang="tr-TR" dirty="0"/>
                    </a:p>
                  </a:txBody>
                  <a:tcPr/>
                </a:tc>
                <a:tc>
                  <a:txBody>
                    <a:bodyPr/>
                    <a:lstStyle/>
                    <a:p>
                      <a:r>
                        <a:rPr lang="tr-TR" dirty="0" smtClean="0"/>
                        <a:t>MÜTEŞEBBİS</a:t>
                      </a:r>
                      <a:r>
                        <a:rPr lang="tr-TR" baseline="0" dirty="0" smtClean="0"/>
                        <a:t> HEYET GİDERLERİ</a:t>
                      </a:r>
                      <a:endParaRPr lang="tr-TR" dirty="0"/>
                    </a:p>
                  </a:txBody>
                  <a:tcPr/>
                </a:tc>
              </a:tr>
              <a:tr h="632496">
                <a:tc>
                  <a:txBody>
                    <a:bodyPr/>
                    <a:lstStyle/>
                    <a:p>
                      <a:r>
                        <a:rPr lang="tr-TR" dirty="0" smtClean="0"/>
                        <a:t>770.03</a:t>
                      </a:r>
                      <a:endParaRPr lang="tr-TR" dirty="0"/>
                    </a:p>
                  </a:txBody>
                  <a:tcPr/>
                </a:tc>
                <a:tc>
                  <a:txBody>
                    <a:bodyPr/>
                    <a:lstStyle/>
                    <a:p>
                      <a:r>
                        <a:rPr lang="tr-TR" dirty="0" smtClean="0"/>
                        <a:t>GÜVENLİK</a:t>
                      </a:r>
                      <a:r>
                        <a:rPr lang="tr-TR" baseline="0" dirty="0" smtClean="0"/>
                        <a:t> GİDERLERİ</a:t>
                      </a:r>
                      <a:endParaRPr lang="tr-TR" dirty="0"/>
                    </a:p>
                  </a:txBody>
                  <a:tcPr/>
                </a:tc>
              </a:tr>
              <a:tr h="632496">
                <a:tc>
                  <a:txBody>
                    <a:bodyPr/>
                    <a:lstStyle/>
                    <a:p>
                      <a:r>
                        <a:rPr lang="tr-TR" dirty="0" smtClean="0"/>
                        <a:t>770.04</a:t>
                      </a:r>
                      <a:endParaRPr lang="tr-TR" dirty="0"/>
                    </a:p>
                  </a:txBody>
                  <a:tcPr/>
                </a:tc>
                <a:tc>
                  <a:txBody>
                    <a:bodyPr/>
                    <a:lstStyle/>
                    <a:p>
                      <a:r>
                        <a:rPr lang="tr-TR" dirty="0" smtClean="0"/>
                        <a:t>ARAÇ GİDERLERİ</a:t>
                      </a:r>
                      <a:endParaRPr lang="tr-TR" dirty="0"/>
                    </a:p>
                  </a:txBody>
                  <a:tcPr/>
                </a:tc>
              </a:tr>
              <a:tr h="632496">
                <a:tc>
                  <a:txBody>
                    <a:bodyPr/>
                    <a:lstStyle/>
                    <a:p>
                      <a:r>
                        <a:rPr lang="tr-TR" dirty="0" smtClean="0"/>
                        <a:t>770.05</a:t>
                      </a:r>
                      <a:endParaRPr lang="tr-TR" dirty="0"/>
                    </a:p>
                  </a:txBody>
                  <a:tcPr/>
                </a:tc>
                <a:tc>
                  <a:txBody>
                    <a:bodyPr/>
                    <a:lstStyle/>
                    <a:p>
                      <a:r>
                        <a:rPr lang="tr-TR" dirty="0" smtClean="0"/>
                        <a:t>BAKIM</a:t>
                      </a:r>
                      <a:r>
                        <a:rPr lang="tr-TR" baseline="0" dirty="0" smtClean="0"/>
                        <a:t> ONARIM GİDERLERİ </a:t>
                      </a:r>
                      <a:endParaRPr lang="tr-TR" dirty="0"/>
                    </a:p>
                  </a:txBody>
                  <a:tcPr/>
                </a:tc>
              </a:tr>
              <a:tr h="632496">
                <a:tc>
                  <a:txBody>
                    <a:bodyPr/>
                    <a:lstStyle/>
                    <a:p>
                      <a:r>
                        <a:rPr lang="tr-TR" dirty="0" smtClean="0"/>
                        <a:t>770.06</a:t>
                      </a:r>
                      <a:endParaRPr lang="tr-TR" dirty="0"/>
                    </a:p>
                  </a:txBody>
                  <a:tcPr/>
                </a:tc>
                <a:tc>
                  <a:txBody>
                    <a:bodyPr/>
                    <a:lstStyle/>
                    <a:p>
                      <a:r>
                        <a:rPr lang="tr-TR" dirty="0" smtClean="0"/>
                        <a:t>DANIŞMANLIK</a:t>
                      </a:r>
                      <a:r>
                        <a:rPr lang="tr-TR" baseline="0" dirty="0" smtClean="0"/>
                        <a:t> GİDERLERİ</a:t>
                      </a:r>
                      <a:endParaRPr lang="tr-TR" dirty="0"/>
                    </a:p>
                  </a:txBody>
                  <a:tcPr/>
                </a:tc>
              </a:tr>
              <a:tr h="632496">
                <a:tc>
                  <a:txBody>
                    <a:bodyPr/>
                    <a:lstStyle/>
                    <a:p>
                      <a:r>
                        <a:rPr lang="tr-TR" dirty="0" smtClean="0"/>
                        <a:t>770.07</a:t>
                      </a:r>
                      <a:endParaRPr lang="tr-TR" dirty="0"/>
                    </a:p>
                  </a:txBody>
                  <a:tcPr/>
                </a:tc>
                <a:tc>
                  <a:txBody>
                    <a:bodyPr/>
                    <a:lstStyle/>
                    <a:p>
                      <a:r>
                        <a:rPr lang="tr-TR" dirty="0" smtClean="0"/>
                        <a:t>AMORTİSMAN GİDERLERİ</a:t>
                      </a:r>
                      <a:endParaRPr lang="tr-TR" dirty="0"/>
                    </a:p>
                  </a:txBody>
                  <a:tcPr/>
                </a:tc>
              </a:tr>
              <a:tr h="632496">
                <a:tc>
                  <a:txBody>
                    <a:bodyPr/>
                    <a:lstStyle/>
                    <a:p>
                      <a:r>
                        <a:rPr lang="tr-TR" dirty="0" smtClean="0"/>
                        <a:t>770.08</a:t>
                      </a:r>
                      <a:endParaRPr lang="tr-TR" dirty="0"/>
                    </a:p>
                  </a:txBody>
                  <a:tcPr/>
                </a:tc>
                <a:tc>
                  <a:txBody>
                    <a:bodyPr/>
                    <a:lstStyle/>
                    <a:p>
                      <a:r>
                        <a:rPr lang="tr-TR" dirty="0" smtClean="0"/>
                        <a:t>DIŞARIDAN</a:t>
                      </a:r>
                      <a:r>
                        <a:rPr lang="tr-TR" baseline="0" dirty="0" smtClean="0"/>
                        <a:t> SAĞLANAN FAYDA VE HİZMETLER</a:t>
                      </a:r>
                      <a:endParaRPr lang="tr-TR" dirty="0"/>
                    </a:p>
                  </a:txBody>
                  <a:tcPr/>
                </a:tc>
              </a:tr>
            </a:tbl>
          </a:graphicData>
        </a:graphic>
      </p:graphicFrame>
      <p:pic>
        <p:nvPicPr>
          <p:cNvPr id="3"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29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8279" y="187816"/>
            <a:ext cx="9601200" cy="1143000"/>
          </a:xfrm>
        </p:spPr>
        <p:txBody>
          <a:bodyPr>
            <a:normAutofit/>
          </a:bodyPr>
          <a:lstStyle/>
          <a:p>
            <a:pPr algn="ctr"/>
            <a:r>
              <a:rPr lang="tr-TR" sz="6600" dirty="0" err="1" smtClean="0"/>
              <a:t>V.bölüm</a:t>
            </a:r>
            <a:endParaRPr lang="tr-TR" sz="6600" dirty="0"/>
          </a:p>
        </p:txBody>
      </p:sp>
      <p:sp>
        <p:nvSpPr>
          <p:cNvPr id="3" name="İçerik Yer Tutucusu 2"/>
          <p:cNvSpPr>
            <a:spLocks noGrp="1"/>
          </p:cNvSpPr>
          <p:nvPr>
            <p:ph idx="1"/>
          </p:nvPr>
        </p:nvSpPr>
        <p:spPr>
          <a:xfrm>
            <a:off x="1120462" y="1429555"/>
            <a:ext cx="10908406" cy="4114800"/>
          </a:xfrm>
        </p:spPr>
        <p:txBody>
          <a:bodyPr>
            <a:normAutofit lnSpcReduction="10000"/>
          </a:bodyPr>
          <a:lstStyle/>
          <a:p>
            <a:pPr marL="45720" indent="0">
              <a:buNone/>
            </a:pPr>
            <a:r>
              <a:rPr lang="tr-TR" sz="4800" cap="all" dirty="0" smtClean="0">
                <a:solidFill>
                  <a:schemeClr val="accent1"/>
                </a:solidFill>
                <a:effectLst>
                  <a:outerShdw blurRad="38100" dist="25400" dir="18900000" algn="bl" rotWithShape="0">
                    <a:schemeClr val="bg1">
                      <a:alpha val="80000"/>
                    </a:schemeClr>
                  </a:outerShdw>
                </a:effectLst>
                <a:latin typeface="+mj-lt"/>
                <a:ea typeface="+mj-ea"/>
                <a:cs typeface="+mj-cs"/>
              </a:rPr>
              <a:t>OSB’LERİN;</a:t>
            </a:r>
            <a:endParaRPr lang="tr-TR" sz="4800" cap="all" dirty="0">
              <a:solidFill>
                <a:schemeClr val="accent1"/>
              </a:solidFill>
              <a:effectLst>
                <a:outerShdw blurRad="38100" dist="25400" dir="18900000" algn="bl" rotWithShape="0">
                  <a:schemeClr val="bg1">
                    <a:alpha val="80000"/>
                  </a:schemeClr>
                </a:outerShdw>
              </a:effectLst>
              <a:latin typeface="+mj-lt"/>
              <a:ea typeface="+mj-ea"/>
              <a:cs typeface="+mj-cs"/>
            </a:endParaRPr>
          </a:p>
          <a:p>
            <a:r>
              <a:rPr lang="tr-TR" sz="4800" cap="all" dirty="0">
                <a:solidFill>
                  <a:schemeClr val="accent1"/>
                </a:solidFill>
                <a:effectLst>
                  <a:outerShdw blurRad="38100" dist="25400" dir="18900000" algn="bl" rotWithShape="0">
                    <a:schemeClr val="bg1">
                      <a:alpha val="80000"/>
                    </a:schemeClr>
                  </a:outerShdw>
                </a:effectLst>
                <a:latin typeface="+mj-lt"/>
                <a:ea typeface="+mj-ea"/>
                <a:cs typeface="+mj-cs"/>
              </a:rPr>
              <a:t>ARSA TAHSİS</a:t>
            </a:r>
          </a:p>
          <a:p>
            <a:r>
              <a:rPr lang="tr-TR" sz="4800" cap="all" dirty="0">
                <a:solidFill>
                  <a:schemeClr val="accent1"/>
                </a:solidFill>
                <a:effectLst>
                  <a:outerShdw blurRad="38100" dist="25400" dir="18900000" algn="bl" rotWithShape="0">
                    <a:schemeClr val="bg1">
                      <a:alpha val="80000"/>
                    </a:schemeClr>
                  </a:outerShdw>
                </a:effectLst>
                <a:latin typeface="+mj-lt"/>
                <a:ea typeface="+mj-ea"/>
                <a:cs typeface="+mj-cs"/>
              </a:rPr>
              <a:t>ARSA TESLİM </a:t>
            </a:r>
            <a:endParaRPr lang="tr-TR" sz="4800" cap="all" dirty="0" smtClean="0">
              <a:solidFill>
                <a:schemeClr val="accent1"/>
              </a:solidFill>
              <a:effectLst>
                <a:outerShdw blurRad="38100" dist="25400" dir="18900000" algn="bl" rotWithShape="0">
                  <a:schemeClr val="bg1">
                    <a:alpha val="80000"/>
                  </a:schemeClr>
                </a:outerShdw>
              </a:effectLst>
              <a:latin typeface="+mj-lt"/>
              <a:ea typeface="+mj-ea"/>
              <a:cs typeface="+mj-cs"/>
            </a:endParaRPr>
          </a:p>
          <a:p>
            <a:r>
              <a:rPr lang="tr-TR" sz="4800" cap="all" dirty="0" smtClean="0">
                <a:solidFill>
                  <a:schemeClr val="accent1"/>
                </a:solidFill>
                <a:effectLst>
                  <a:outerShdw blurRad="38100" dist="25400" dir="18900000" algn="bl" rotWithShape="0">
                    <a:schemeClr val="bg1">
                      <a:alpha val="80000"/>
                    </a:schemeClr>
                  </a:outerShdw>
                </a:effectLst>
                <a:latin typeface="+mj-lt"/>
                <a:ea typeface="+mj-ea"/>
                <a:cs typeface="+mj-cs"/>
              </a:rPr>
              <a:t>ALT YAPI HARCAMALARI’NA </a:t>
            </a:r>
          </a:p>
          <a:p>
            <a:pPr marL="45720" indent="0">
              <a:buNone/>
            </a:pPr>
            <a:r>
              <a:rPr lang="tr-TR" sz="4800" cap="all" dirty="0" smtClean="0">
                <a:solidFill>
                  <a:schemeClr val="accent1"/>
                </a:solidFill>
                <a:effectLst>
                  <a:outerShdw blurRad="38100" dist="25400" dir="18900000" algn="bl" rotWithShape="0">
                    <a:schemeClr val="bg1">
                      <a:alpha val="80000"/>
                    </a:schemeClr>
                  </a:outerShdw>
                </a:effectLst>
                <a:latin typeface="+mj-lt"/>
                <a:ea typeface="+mj-ea"/>
                <a:cs typeface="+mj-cs"/>
              </a:rPr>
              <a:t>İLİŞKİN ÖRNEK MUHASEBE KAYITLARI</a:t>
            </a:r>
          </a:p>
          <a:p>
            <a:pPr marL="45720" indent="0">
              <a:buNone/>
            </a:pPr>
            <a:endParaRPr lang="tr-TR" sz="4800" cap="all" dirty="0">
              <a:solidFill>
                <a:schemeClr val="accent1"/>
              </a:solidFill>
              <a:effectLst>
                <a:outerShdw blurRad="38100" dist="25400" dir="18900000" algn="bl" rotWithShape="0">
                  <a:schemeClr val="bg1">
                    <a:alpha val="80000"/>
                  </a:schemeClr>
                </a:outerShdw>
              </a:effectLst>
              <a:latin typeface="+mj-lt"/>
              <a:ea typeface="+mj-ea"/>
              <a:cs typeface="+mj-cs"/>
            </a:endParaRPr>
          </a:p>
          <a:p>
            <a:endParaRPr lang="tr-TR" dirty="0"/>
          </a:p>
        </p:txBody>
      </p:sp>
      <p:pic>
        <p:nvPicPr>
          <p:cNvPr id="5"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18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9843" y="0"/>
            <a:ext cx="11952157" cy="689548"/>
          </a:xfrm>
        </p:spPr>
        <p:txBody>
          <a:bodyPr/>
          <a:lstStyle/>
          <a:p>
            <a:r>
              <a:rPr lang="tr-TR" altLang="tr-TR" dirty="0"/>
              <a:t>TEK DÜZEN MUHASEBE </a:t>
            </a:r>
            <a:r>
              <a:rPr lang="tr-TR" altLang="tr-TR" dirty="0" smtClean="0"/>
              <a:t>Sisteminden beklenen faydalar</a:t>
            </a:r>
            <a:endParaRPr lang="tr-TR" dirty="0"/>
          </a:p>
        </p:txBody>
      </p:sp>
      <p:sp>
        <p:nvSpPr>
          <p:cNvPr id="3" name="İçerik Yer Tutucusu 2"/>
          <p:cNvSpPr>
            <a:spLocks noGrp="1"/>
          </p:cNvSpPr>
          <p:nvPr>
            <p:ph idx="1"/>
          </p:nvPr>
        </p:nvSpPr>
        <p:spPr>
          <a:xfrm>
            <a:off x="1295400" y="794479"/>
            <a:ext cx="9601200" cy="5471410"/>
          </a:xfrm>
        </p:spPr>
        <p:txBody>
          <a:bodyPr>
            <a:noAutofit/>
          </a:bodyPr>
          <a:lstStyle/>
          <a:p>
            <a:pPr marL="45720" indent="0">
              <a:buNone/>
            </a:pPr>
            <a:r>
              <a:rPr lang="tr-TR" altLang="tr-TR" sz="2800" dirty="0"/>
              <a:t>Sistemden beklenen faydalar;</a:t>
            </a:r>
          </a:p>
          <a:p>
            <a:r>
              <a:rPr lang="tr-TR" altLang="tr-TR" sz="2800" dirty="0"/>
              <a:t>a)Muhasebe bilgilerinin karar alma durumunda bulunan ilgililere yeterli ve doğru olarak ulaştırılması </a:t>
            </a:r>
          </a:p>
          <a:p>
            <a:r>
              <a:rPr lang="tr-TR" altLang="tr-TR" sz="2800" dirty="0"/>
              <a:t>b) Farklı işletmeler ile aynı işletmenin farklı dönemlerinin karşılaştırılması </a:t>
            </a:r>
          </a:p>
          <a:p>
            <a:r>
              <a:rPr lang="tr-TR" altLang="tr-TR" sz="2800" dirty="0"/>
              <a:t>c) Mali tablolarda yer alan hesap adlarının tüm kesimler için aynı anlamı vermesi </a:t>
            </a:r>
          </a:p>
          <a:p>
            <a:r>
              <a:rPr lang="tr-TR" altLang="tr-TR" sz="2800" dirty="0"/>
              <a:t>d) Muhasebe terim birliğinin sağlanması suretiyle anlaşılabilir olması </a:t>
            </a:r>
          </a:p>
          <a:p>
            <a:r>
              <a:rPr lang="tr-TR" altLang="tr-TR" sz="2800" dirty="0"/>
              <a:t>e) İşletmelerle ilgililer arasında güven unsurunun oluşturulmasına </a:t>
            </a:r>
          </a:p>
          <a:p>
            <a:endParaRPr lang="tr-TR" sz="2800" dirty="0"/>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66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0"/>
            <a:ext cx="9601200" cy="837127"/>
          </a:xfrm>
        </p:spPr>
        <p:txBody>
          <a:bodyPr/>
          <a:lstStyle/>
          <a:p>
            <a:pPr algn="ctr"/>
            <a:r>
              <a:rPr lang="tr-TR" dirty="0" smtClean="0"/>
              <a:t>ARSA TAHSİSİ MUHASEBE ÖRNEK KAYDI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59010284"/>
              </p:ext>
            </p:extLst>
          </p:nvPr>
        </p:nvGraphicFramePr>
        <p:xfrm>
          <a:off x="1295400" y="1742948"/>
          <a:ext cx="9601200" cy="3824165"/>
        </p:xfrm>
        <a:graphic>
          <a:graphicData uri="http://schemas.openxmlformats.org/drawingml/2006/table">
            <a:tbl>
              <a:tblPr firstRow="1" bandRow="1">
                <a:tableStyleId>{B301B821-A1FF-4177-AEE7-76D212191A09}</a:tableStyleId>
              </a:tblPr>
              <a:tblGrid>
                <a:gridCol w="4590245"/>
                <a:gridCol w="2678806"/>
                <a:gridCol w="2332149"/>
              </a:tblGrid>
              <a:tr h="451274">
                <a:tc>
                  <a:txBody>
                    <a:bodyPr/>
                    <a:lstStyle/>
                    <a:p>
                      <a:endParaRPr lang="tr-TR" dirty="0"/>
                    </a:p>
                  </a:txBody>
                  <a:tcPr/>
                </a:tc>
                <a:tc>
                  <a:txBody>
                    <a:bodyPr/>
                    <a:lstStyle/>
                    <a:p>
                      <a:r>
                        <a:rPr lang="tr-TR" dirty="0" smtClean="0"/>
                        <a:t>BORÇ</a:t>
                      </a:r>
                      <a:endParaRPr lang="tr-TR" dirty="0"/>
                    </a:p>
                  </a:txBody>
                  <a:tcPr/>
                </a:tc>
                <a:tc>
                  <a:txBody>
                    <a:bodyPr/>
                    <a:lstStyle/>
                    <a:p>
                      <a:r>
                        <a:rPr lang="tr-TR" dirty="0" smtClean="0"/>
                        <a:t>ALACAK</a:t>
                      </a:r>
                      <a:endParaRPr lang="tr-TR" dirty="0"/>
                    </a:p>
                  </a:txBody>
                  <a:tcPr/>
                </a:tc>
              </a:tr>
              <a:tr h="300850">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102 Bankalar/101 Alınan</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Çekler/120 Alıcılar/121 Alacak Senetleri</a:t>
                      </a:r>
                    </a:p>
                    <a:p>
                      <a:pPr marL="457200" marR="0" indent="0" algn="l" defTabSz="914400" rtl="0" eaLnBrk="1" fontAlgn="auto" latinLnBrk="0" hangingPunct="1">
                        <a:lnSpc>
                          <a:spcPct val="115000"/>
                        </a:lnSpc>
                        <a:spcBef>
                          <a:spcPts val="0"/>
                        </a:spcBef>
                        <a:spcAft>
                          <a:spcPts val="0"/>
                        </a:spcAft>
                        <a:buClrTx/>
                        <a:buSzTx/>
                        <a:buFontTx/>
                        <a:buNone/>
                        <a:tabLst/>
                        <a:defRPr/>
                      </a:pP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131/134 Arsa Tahsislerinden Alacaklar</a:t>
                      </a:r>
                      <a:endParaRPr lang="tr-T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***Vadesi 1 Yılı Aşan Kısımlar ise</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220/221/234 Hesaplarda da Takip Edilebilir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XX.000,00</a:t>
                      </a:r>
                    </a:p>
                    <a:p>
                      <a:pPr marL="457200">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1447">
                <a:tc>
                  <a:txBody>
                    <a:bodyPr/>
                    <a:lstStyle/>
                    <a:p>
                      <a:pPr marL="457200">
                        <a:lnSpc>
                          <a:spcPct val="115000"/>
                        </a:lnSpc>
                        <a:spcAft>
                          <a:spcPts val="0"/>
                        </a:spcAft>
                      </a:pPr>
                      <a:r>
                        <a:rPr lang="tr-TR" sz="2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440 </a:t>
                      </a:r>
                      <a:r>
                        <a:rPr lang="tr-TR" sz="2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Alınan Tahsis Avansları</a:t>
                      </a:r>
                    </a:p>
                  </a:txBody>
                  <a:tcPr marL="68580" marR="68580" marT="0" marB="0"/>
                </a:tc>
                <a:tc>
                  <a:txBody>
                    <a:bodyPr/>
                    <a:lstStyle/>
                    <a:p>
                      <a:pPr marL="457200">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XX.000,00</a:t>
                      </a:r>
                    </a:p>
                  </a:txBody>
                  <a:tcPr marL="68580" marR="68580" marT="0" marB="0"/>
                </a:tc>
              </a:tr>
              <a:tr h="568731">
                <a:tc gridSpan="3">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tr-TR" sz="2000" b="1" dirty="0" smtClean="0">
                          <a:effectLst/>
                          <a:latin typeface="Calibri" panose="020F0502020204030204" pitchFamily="34" charset="0"/>
                          <a:ea typeface="Calibri" panose="020F0502020204030204" pitchFamily="34" charset="0"/>
                          <a:cs typeface="Times New Roman" panose="02020603050405020304" pitchFamily="18" charset="0"/>
                        </a:rPr>
                        <a:t>Arsa Tahsis Kaydı</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457200">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457200">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Metin kutusu 4"/>
          <p:cNvSpPr txBox="1"/>
          <p:nvPr/>
        </p:nvSpPr>
        <p:spPr>
          <a:xfrm>
            <a:off x="1970468" y="1021988"/>
            <a:ext cx="8422783" cy="523220"/>
          </a:xfrm>
          <a:prstGeom prst="rect">
            <a:avLst/>
          </a:prstGeom>
          <a:noFill/>
        </p:spPr>
        <p:txBody>
          <a:bodyPr wrap="square" rtlCol="0">
            <a:spAutoFit/>
          </a:bodyPr>
          <a:lstStyle/>
          <a:p>
            <a:pPr algn="ctr"/>
            <a:r>
              <a:rPr lang="tr-TR" sz="2800" b="1" dirty="0" smtClean="0"/>
              <a:t>OSB’lerde Arsa Tahsis Kaydı</a:t>
            </a:r>
            <a:endParaRPr lang="tr-TR" sz="2800" b="1" dirty="0"/>
          </a:p>
        </p:txBody>
      </p:sp>
      <p:pic>
        <p:nvPicPr>
          <p:cNvPr id="6"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71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5785" y="734683"/>
            <a:ext cx="9601200" cy="507642"/>
          </a:xfrm>
        </p:spPr>
        <p:txBody>
          <a:bodyPr>
            <a:normAutofit/>
          </a:bodyPr>
          <a:lstStyle/>
          <a:p>
            <a:pPr algn="ctr"/>
            <a:r>
              <a:rPr lang="tr-TR" sz="2800" dirty="0">
                <a:solidFill>
                  <a:schemeClr val="tx1"/>
                </a:solidFill>
                <a:latin typeface="+mn-lt"/>
                <a:ea typeface="+mn-ea"/>
                <a:cs typeface="+mn-cs"/>
              </a:rPr>
              <a:t>Arsa tahsis tahsilat kaydı</a:t>
            </a:r>
          </a:p>
        </p:txBody>
      </p:sp>
      <p:sp>
        <p:nvSpPr>
          <p:cNvPr id="3" name="İçerik Yer Tutucusu 2"/>
          <p:cNvSpPr>
            <a:spLocks noGrp="1"/>
          </p:cNvSpPr>
          <p:nvPr>
            <p:ph idx="1"/>
          </p:nvPr>
        </p:nvSpPr>
        <p:spPr/>
        <p:txBody>
          <a:bodyPr/>
          <a:lstStyle/>
          <a:p>
            <a:endParaRPr lang="tr-TR" dirty="0"/>
          </a:p>
        </p:txBody>
      </p:sp>
      <p:graphicFrame>
        <p:nvGraphicFramePr>
          <p:cNvPr id="4" name="İçerik Yer Tutucusu 3"/>
          <p:cNvGraphicFramePr>
            <a:graphicFrameLocks/>
          </p:cNvGraphicFramePr>
          <p:nvPr>
            <p:extLst>
              <p:ext uri="{D42A27DB-BD31-4B8C-83A1-F6EECF244321}">
                <p14:modId xmlns:p14="http://schemas.microsoft.com/office/powerpoint/2010/main" val="3824653362"/>
              </p:ext>
            </p:extLst>
          </p:nvPr>
        </p:nvGraphicFramePr>
        <p:xfrm>
          <a:off x="1295400" y="1742948"/>
          <a:ext cx="9601200" cy="3318450"/>
        </p:xfrm>
        <a:graphic>
          <a:graphicData uri="http://schemas.openxmlformats.org/drawingml/2006/table">
            <a:tbl>
              <a:tblPr firstRow="1" bandRow="1">
                <a:tableStyleId>{B301B821-A1FF-4177-AEE7-76D212191A09}</a:tableStyleId>
              </a:tblPr>
              <a:tblGrid>
                <a:gridCol w="4590245"/>
                <a:gridCol w="2678806"/>
                <a:gridCol w="2332149"/>
              </a:tblGrid>
              <a:tr h="618281">
                <a:tc>
                  <a:txBody>
                    <a:bodyPr/>
                    <a:lstStyle/>
                    <a:p>
                      <a:endParaRPr lang="tr-TR" dirty="0"/>
                    </a:p>
                  </a:txBody>
                  <a:tcPr/>
                </a:tc>
                <a:tc>
                  <a:txBody>
                    <a:bodyPr/>
                    <a:lstStyle/>
                    <a:p>
                      <a:r>
                        <a:rPr lang="tr-TR" dirty="0" smtClean="0"/>
                        <a:t>BORÇ</a:t>
                      </a:r>
                      <a:endParaRPr lang="tr-TR" dirty="0"/>
                    </a:p>
                  </a:txBody>
                  <a:tcPr/>
                </a:tc>
                <a:tc>
                  <a:txBody>
                    <a:bodyPr/>
                    <a:lstStyle/>
                    <a:p>
                      <a:r>
                        <a:rPr lang="tr-TR" dirty="0" smtClean="0"/>
                        <a:t>ALACAK</a:t>
                      </a:r>
                      <a:endParaRPr lang="tr-TR" dirty="0"/>
                    </a:p>
                  </a:txBody>
                  <a:tcPr/>
                </a:tc>
              </a:tr>
              <a:tr h="960481">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102 Bankalar/101 Alınan</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Çekler/120 Alıcılar/121 Alacak Senetleri</a:t>
                      </a:r>
                    </a:p>
                  </a:txBody>
                  <a:tcPr marL="68580" marR="68580" marT="0" marB="0"/>
                </a:tc>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XX.000,00</a:t>
                      </a:r>
                    </a:p>
                    <a:p>
                      <a:pPr marL="457200">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60481">
                <a:tc>
                  <a:txBody>
                    <a:bodyPr/>
                    <a:lstStyle/>
                    <a:p>
                      <a:pPr marL="457200">
                        <a:lnSpc>
                          <a:spcPct val="115000"/>
                        </a:lnSpc>
                        <a:spcAft>
                          <a:spcPts val="0"/>
                        </a:spcAft>
                      </a:pPr>
                      <a:r>
                        <a:rPr lang="tr-TR" sz="2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131/134 Arsa Tahsislerinden Alacaklar</a:t>
                      </a:r>
                    </a:p>
                  </a:txBody>
                  <a:tcPr marL="68580" marR="68580" marT="0" marB="0"/>
                </a:tc>
                <a:tc>
                  <a:txBody>
                    <a:bodyPr/>
                    <a:lstStyle/>
                    <a:p>
                      <a:pPr marL="457200">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XX.000,00</a:t>
                      </a:r>
                    </a:p>
                  </a:txBody>
                  <a:tcPr marL="68580" marR="68580" marT="0" marB="0"/>
                </a:tc>
              </a:tr>
              <a:tr h="779207">
                <a:tc gridSpan="3">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tr-TR" sz="2000" b="1" dirty="0" smtClean="0">
                          <a:effectLst/>
                          <a:latin typeface="Calibri" panose="020F0502020204030204" pitchFamily="34" charset="0"/>
                          <a:ea typeface="Calibri" panose="020F0502020204030204" pitchFamily="34" charset="0"/>
                          <a:cs typeface="Times New Roman" panose="02020603050405020304" pitchFamily="18" charset="0"/>
                        </a:rPr>
                        <a:t>Arsa Tahsis</a:t>
                      </a:r>
                      <a:r>
                        <a:rPr lang="tr-TR" sz="2000" b="1" baseline="0" dirty="0" smtClean="0">
                          <a:effectLst/>
                          <a:latin typeface="Calibri" panose="020F0502020204030204" pitchFamily="34" charset="0"/>
                          <a:ea typeface="Calibri" panose="020F0502020204030204" pitchFamily="34" charset="0"/>
                          <a:cs typeface="Times New Roman" panose="02020603050405020304" pitchFamily="18" charset="0"/>
                        </a:rPr>
                        <a:t> Tahsilat Kaydı</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457200">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457200">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7008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213574"/>
            <a:ext cx="9601200" cy="700825"/>
          </a:xfrm>
        </p:spPr>
        <p:txBody>
          <a:bodyPr>
            <a:normAutofit/>
          </a:bodyPr>
          <a:lstStyle/>
          <a:p>
            <a:pPr algn="ctr"/>
            <a:r>
              <a:rPr lang="tr-TR" sz="2800" dirty="0">
                <a:solidFill>
                  <a:schemeClr val="tx1"/>
                </a:solidFill>
                <a:latin typeface="+mn-lt"/>
                <a:ea typeface="+mn-ea"/>
                <a:cs typeface="+mn-cs"/>
              </a:rPr>
              <a:t>ARSA TESLİMİ ÖRNEK </a:t>
            </a:r>
            <a:r>
              <a:rPr lang="tr-TR" sz="2800" dirty="0" smtClean="0">
                <a:solidFill>
                  <a:schemeClr val="tx1"/>
                </a:solidFill>
                <a:latin typeface="+mn-lt"/>
                <a:ea typeface="+mn-ea"/>
                <a:cs typeface="+mn-cs"/>
              </a:rPr>
              <a:t>MUHASEBE KAYDI</a:t>
            </a:r>
            <a:endParaRPr lang="tr-TR" sz="2800" dirty="0">
              <a:solidFill>
                <a:schemeClr val="tx1"/>
              </a:solidFill>
              <a:latin typeface="+mn-lt"/>
              <a:ea typeface="+mn-ea"/>
              <a:cs typeface="+mn-cs"/>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84612235"/>
              </p:ext>
            </p:extLst>
          </p:nvPr>
        </p:nvGraphicFramePr>
        <p:xfrm>
          <a:off x="1295400" y="1095375"/>
          <a:ext cx="9432701" cy="1559578"/>
        </p:xfrm>
        <a:graphic>
          <a:graphicData uri="http://schemas.openxmlformats.org/drawingml/2006/table">
            <a:tbl>
              <a:tblPr firstRow="1" bandRow="1">
                <a:tableStyleId>{B301B821-A1FF-4177-AEE7-76D212191A09}</a:tableStyleId>
              </a:tblPr>
              <a:tblGrid>
                <a:gridCol w="4667518"/>
                <a:gridCol w="2486616"/>
                <a:gridCol w="2278567"/>
              </a:tblGrid>
              <a:tr h="352747">
                <a:tc>
                  <a:txBody>
                    <a:bodyPr/>
                    <a:lstStyle/>
                    <a:p>
                      <a:endParaRPr lang="tr-TR" dirty="0"/>
                    </a:p>
                  </a:txBody>
                  <a:tcPr/>
                </a:tc>
                <a:tc>
                  <a:txBody>
                    <a:bodyPr/>
                    <a:lstStyle/>
                    <a:p>
                      <a:r>
                        <a:rPr lang="tr-TR" dirty="0" smtClean="0"/>
                        <a:t>BORÇ</a:t>
                      </a:r>
                      <a:endParaRPr lang="tr-TR" dirty="0"/>
                    </a:p>
                  </a:txBody>
                  <a:tcPr/>
                </a:tc>
                <a:tc>
                  <a:txBody>
                    <a:bodyPr/>
                    <a:lstStyle/>
                    <a:p>
                      <a:r>
                        <a:rPr lang="tr-TR" dirty="0" smtClean="0"/>
                        <a:t>ALACAK</a:t>
                      </a:r>
                      <a:endParaRPr lang="tr-TR" dirty="0"/>
                    </a:p>
                  </a:txBody>
                  <a:tcPr/>
                </a:tc>
              </a:tr>
              <a:tr h="352747">
                <a:tc>
                  <a:txBody>
                    <a:bodyPr/>
                    <a:lstStyle/>
                    <a:p>
                      <a:r>
                        <a:rPr lang="tr-TR" dirty="0" smtClean="0"/>
                        <a:t>440 Alınan Tahsis Avansları</a:t>
                      </a:r>
                      <a:endParaRPr lang="tr-TR" dirty="0"/>
                    </a:p>
                  </a:txBody>
                  <a:tcPr/>
                </a:tc>
                <a:tc>
                  <a:txBody>
                    <a:bodyPr/>
                    <a:lstStyle/>
                    <a:p>
                      <a:r>
                        <a:rPr lang="tr-TR" dirty="0" smtClean="0"/>
                        <a:t>XX.000,00</a:t>
                      </a:r>
                      <a:endParaRPr lang="tr-TR" dirty="0"/>
                    </a:p>
                  </a:txBody>
                  <a:tcPr/>
                </a:tc>
                <a:tc>
                  <a:txBody>
                    <a:bodyPr/>
                    <a:lstStyle/>
                    <a:p>
                      <a:endParaRPr lang="tr-TR" dirty="0"/>
                    </a:p>
                  </a:txBody>
                  <a:tcPr/>
                </a:tc>
              </a:tr>
              <a:tr h="414029">
                <a:tc>
                  <a:txBody>
                    <a:bodyPr/>
                    <a:lstStyle/>
                    <a:p>
                      <a:pPr algn="r"/>
                      <a:r>
                        <a:rPr lang="tr-TR" dirty="0" smtClean="0"/>
                        <a:t> 600 Arsa Satışları</a:t>
                      </a:r>
                      <a:endParaRPr lang="tr-TR" dirty="0"/>
                    </a:p>
                  </a:txBody>
                  <a:tcPr/>
                </a:tc>
                <a:tc>
                  <a:txBody>
                    <a:bodyPr/>
                    <a:lstStyle/>
                    <a:p>
                      <a:endParaRPr lang="tr-TR" dirty="0"/>
                    </a:p>
                  </a:txBody>
                  <a:tcPr/>
                </a:tc>
                <a:tc>
                  <a:txBody>
                    <a:bodyPr/>
                    <a:lstStyle/>
                    <a:p>
                      <a:r>
                        <a:rPr lang="tr-TR" dirty="0" smtClean="0"/>
                        <a:t>XX.000,00</a:t>
                      </a:r>
                      <a:endParaRPr lang="tr-TR" dirty="0"/>
                    </a:p>
                  </a:txBody>
                  <a:tcPr/>
                </a:tc>
              </a:tr>
              <a:tr h="414029">
                <a:tc>
                  <a:txBody>
                    <a:bodyPr/>
                    <a:lstStyle/>
                    <a:p>
                      <a:pPr algn="r"/>
                      <a:endParaRPr lang="tr-TR" dirty="0"/>
                    </a:p>
                  </a:txBody>
                  <a:tcPr/>
                </a:tc>
                <a:tc>
                  <a:txBody>
                    <a:bodyPr/>
                    <a:lstStyle/>
                    <a:p>
                      <a:endParaRPr lang="tr-TR" dirty="0"/>
                    </a:p>
                  </a:txBody>
                  <a:tcPr/>
                </a:tc>
                <a:tc>
                  <a:txBody>
                    <a:bodyPr/>
                    <a:lstStyle/>
                    <a:p>
                      <a:endParaRPr lang="tr-TR" dirty="0"/>
                    </a:p>
                  </a:txBody>
                  <a:tcPr/>
                </a:tc>
              </a:tr>
            </a:tbl>
          </a:graphicData>
        </a:graphic>
      </p:graphicFrame>
      <p:pic>
        <p:nvPicPr>
          <p:cNvPr id="7"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o 7"/>
          <p:cNvGraphicFramePr>
            <a:graphicFrameLocks noGrp="1"/>
          </p:cNvGraphicFramePr>
          <p:nvPr>
            <p:extLst>
              <p:ext uri="{D42A27DB-BD31-4B8C-83A1-F6EECF244321}">
                <p14:modId xmlns:p14="http://schemas.microsoft.com/office/powerpoint/2010/main" val="85459790"/>
              </p:ext>
            </p:extLst>
          </p:nvPr>
        </p:nvGraphicFramePr>
        <p:xfrm>
          <a:off x="1379649" y="3168203"/>
          <a:ext cx="9432701" cy="1559578"/>
        </p:xfrm>
        <a:graphic>
          <a:graphicData uri="http://schemas.openxmlformats.org/drawingml/2006/table">
            <a:tbl>
              <a:tblPr firstRow="1" bandRow="1">
                <a:tableStyleId>{B301B821-A1FF-4177-AEE7-76D212191A09}</a:tableStyleId>
              </a:tblPr>
              <a:tblGrid>
                <a:gridCol w="4667518"/>
                <a:gridCol w="2486616"/>
                <a:gridCol w="2278567"/>
              </a:tblGrid>
              <a:tr h="352747">
                <a:tc>
                  <a:txBody>
                    <a:bodyPr/>
                    <a:lstStyle/>
                    <a:p>
                      <a:endParaRPr lang="tr-TR" dirty="0"/>
                    </a:p>
                  </a:txBody>
                  <a:tcPr/>
                </a:tc>
                <a:tc>
                  <a:txBody>
                    <a:bodyPr/>
                    <a:lstStyle/>
                    <a:p>
                      <a:r>
                        <a:rPr lang="tr-TR" dirty="0" smtClean="0"/>
                        <a:t>BORÇ</a:t>
                      </a:r>
                      <a:endParaRPr lang="tr-TR" dirty="0"/>
                    </a:p>
                  </a:txBody>
                  <a:tcPr/>
                </a:tc>
                <a:tc>
                  <a:txBody>
                    <a:bodyPr/>
                    <a:lstStyle/>
                    <a:p>
                      <a:r>
                        <a:rPr lang="tr-TR" dirty="0" smtClean="0"/>
                        <a:t>ALACAK</a:t>
                      </a:r>
                      <a:endParaRPr lang="tr-TR" dirty="0"/>
                    </a:p>
                  </a:txBody>
                  <a:tcPr/>
                </a:tc>
              </a:tr>
              <a:tr h="352747">
                <a:tc>
                  <a:txBody>
                    <a:bodyPr/>
                    <a:lstStyle/>
                    <a:p>
                      <a:r>
                        <a:rPr lang="tr-TR" dirty="0" smtClean="0"/>
                        <a:t>620 Satılan</a:t>
                      </a:r>
                      <a:r>
                        <a:rPr lang="tr-TR" baseline="0" dirty="0" smtClean="0"/>
                        <a:t> </a:t>
                      </a:r>
                      <a:r>
                        <a:rPr lang="tr-TR" baseline="0" dirty="0" err="1" smtClean="0"/>
                        <a:t>Mamüller</a:t>
                      </a:r>
                      <a:r>
                        <a:rPr lang="tr-TR" baseline="0" dirty="0" smtClean="0"/>
                        <a:t> Maliyeti</a:t>
                      </a:r>
                      <a:endParaRPr lang="tr-TR" dirty="0"/>
                    </a:p>
                  </a:txBody>
                  <a:tcPr/>
                </a:tc>
                <a:tc>
                  <a:txBody>
                    <a:bodyPr/>
                    <a:lstStyle/>
                    <a:p>
                      <a:r>
                        <a:rPr lang="tr-TR" dirty="0" smtClean="0"/>
                        <a:t>XX.000,00</a:t>
                      </a:r>
                      <a:endParaRPr lang="tr-TR" dirty="0"/>
                    </a:p>
                  </a:txBody>
                  <a:tcPr/>
                </a:tc>
                <a:tc>
                  <a:txBody>
                    <a:bodyPr/>
                    <a:lstStyle/>
                    <a:p>
                      <a:endParaRPr lang="tr-TR" dirty="0"/>
                    </a:p>
                  </a:txBody>
                  <a:tcPr/>
                </a:tc>
              </a:tr>
              <a:tr h="414029">
                <a:tc>
                  <a:txBody>
                    <a:bodyPr/>
                    <a:lstStyle/>
                    <a:p>
                      <a:pPr algn="r"/>
                      <a:r>
                        <a:rPr lang="tr-TR" dirty="0" smtClean="0"/>
                        <a:t> 250 Arsalar</a:t>
                      </a:r>
                      <a:r>
                        <a:rPr lang="tr-TR" baseline="0" dirty="0" smtClean="0"/>
                        <a:t> Hesabı</a:t>
                      </a:r>
                      <a:endParaRPr lang="tr-TR" dirty="0"/>
                    </a:p>
                  </a:txBody>
                  <a:tcPr/>
                </a:tc>
                <a:tc>
                  <a:txBody>
                    <a:bodyPr/>
                    <a:lstStyle/>
                    <a:p>
                      <a:endParaRPr lang="tr-TR" dirty="0"/>
                    </a:p>
                  </a:txBody>
                  <a:tcPr/>
                </a:tc>
                <a:tc>
                  <a:txBody>
                    <a:bodyPr/>
                    <a:lstStyle/>
                    <a:p>
                      <a:r>
                        <a:rPr lang="tr-TR" dirty="0" smtClean="0"/>
                        <a:t>XX.000,00</a:t>
                      </a:r>
                      <a:endParaRPr lang="tr-TR" dirty="0"/>
                    </a:p>
                  </a:txBody>
                  <a:tcPr/>
                </a:tc>
              </a:tr>
              <a:tr h="414029">
                <a:tc>
                  <a:txBody>
                    <a:bodyPr/>
                    <a:lstStyle/>
                    <a:p>
                      <a:pPr algn="r"/>
                      <a:endParaRPr lang="tr-TR" dirty="0"/>
                    </a:p>
                  </a:txBody>
                  <a:tcPr/>
                </a:tc>
                <a:tc>
                  <a:txBody>
                    <a:bodyPr/>
                    <a:lstStyle/>
                    <a:p>
                      <a:endParaRPr lang="tr-TR" dirty="0"/>
                    </a:p>
                  </a:txBody>
                  <a:tcPr/>
                </a:tc>
                <a:tc>
                  <a:txBody>
                    <a:bodyPr/>
                    <a:lstStyle/>
                    <a:p>
                      <a:endParaRPr lang="tr-TR" dirty="0"/>
                    </a:p>
                  </a:txBody>
                  <a:tcPr/>
                </a:tc>
              </a:tr>
            </a:tbl>
          </a:graphicData>
        </a:graphic>
      </p:graphicFrame>
    </p:spTree>
    <p:extLst>
      <p:ext uri="{BB962C8B-B14F-4D97-AF65-F5344CB8AC3E}">
        <p14:creationId xmlns:p14="http://schemas.microsoft.com/office/powerpoint/2010/main" val="107450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100" dirty="0"/>
              <a:t>KOSGEB PAYININ KATILIMCIDAN ALINMASI HALİNDE MUHASEBE KAYDI</a:t>
            </a:r>
            <a:r>
              <a:rPr lang="tr-TR" dirty="0"/>
              <a:t/>
            </a:r>
            <a:br>
              <a:rPr lang="tr-TR" dirty="0"/>
            </a:b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2096402234"/>
              </p:ext>
            </p:extLst>
          </p:nvPr>
        </p:nvGraphicFramePr>
        <p:xfrm>
          <a:off x="1140853" y="1324422"/>
          <a:ext cx="9432702" cy="1229283"/>
        </p:xfrm>
        <a:graphic>
          <a:graphicData uri="http://schemas.openxmlformats.org/drawingml/2006/table">
            <a:tbl>
              <a:tblPr firstRow="1" bandRow="1">
                <a:tableStyleId>{B301B821-A1FF-4177-AEE7-76D212191A09}</a:tableStyleId>
              </a:tblPr>
              <a:tblGrid>
                <a:gridCol w="4783428"/>
                <a:gridCol w="2369713"/>
                <a:gridCol w="2279561"/>
              </a:tblGrid>
              <a:tr h="344051">
                <a:tc>
                  <a:txBody>
                    <a:bodyPr/>
                    <a:lstStyle/>
                    <a:p>
                      <a:endParaRPr lang="tr-TR" dirty="0"/>
                    </a:p>
                  </a:txBody>
                  <a:tcPr/>
                </a:tc>
                <a:tc>
                  <a:txBody>
                    <a:bodyPr/>
                    <a:lstStyle/>
                    <a:p>
                      <a:r>
                        <a:rPr lang="tr-TR" dirty="0" smtClean="0"/>
                        <a:t>BORÇ</a:t>
                      </a:r>
                      <a:endParaRPr lang="tr-TR" dirty="0"/>
                    </a:p>
                  </a:txBody>
                  <a:tcPr/>
                </a:tc>
                <a:tc>
                  <a:txBody>
                    <a:bodyPr/>
                    <a:lstStyle/>
                    <a:p>
                      <a:r>
                        <a:rPr lang="tr-TR" dirty="0" smtClean="0"/>
                        <a:t>ALACAK</a:t>
                      </a:r>
                      <a:endParaRPr lang="tr-TR" dirty="0"/>
                    </a:p>
                  </a:txBody>
                  <a:tcPr/>
                </a:tc>
              </a:tr>
              <a:tr h="344051">
                <a:tc>
                  <a:txBody>
                    <a:bodyPr/>
                    <a:lstStyle/>
                    <a:p>
                      <a:r>
                        <a:rPr lang="tr-TR" dirty="0" smtClean="0"/>
                        <a:t>102 Bankalar</a:t>
                      </a:r>
                      <a:endParaRPr lang="tr-TR" dirty="0"/>
                    </a:p>
                  </a:txBody>
                  <a:tcPr/>
                </a:tc>
                <a:tc>
                  <a:txBody>
                    <a:bodyPr/>
                    <a:lstStyle/>
                    <a:p>
                      <a:r>
                        <a:rPr lang="tr-TR" dirty="0" smtClean="0"/>
                        <a:t>XX.000,00</a:t>
                      </a:r>
                      <a:endParaRPr lang="tr-TR" dirty="0"/>
                    </a:p>
                  </a:txBody>
                  <a:tcPr/>
                </a:tc>
                <a:tc>
                  <a:txBody>
                    <a:bodyPr/>
                    <a:lstStyle/>
                    <a:p>
                      <a:endParaRPr lang="tr-TR" dirty="0"/>
                    </a:p>
                  </a:txBody>
                  <a:tcPr/>
                </a:tc>
              </a:tr>
              <a:tr h="497763">
                <a:tc>
                  <a:txBody>
                    <a:bodyPr/>
                    <a:lstStyle/>
                    <a:p>
                      <a:pPr algn="r"/>
                      <a:r>
                        <a:rPr lang="tr-TR" dirty="0" smtClean="0"/>
                        <a:t>369 </a:t>
                      </a:r>
                      <a:r>
                        <a:rPr lang="tr-TR" dirty="0" err="1" smtClean="0"/>
                        <a:t>Kosgeb</a:t>
                      </a:r>
                      <a:r>
                        <a:rPr lang="tr-TR" dirty="0" smtClean="0"/>
                        <a:t> payı</a:t>
                      </a:r>
                      <a:endParaRPr lang="tr-TR" dirty="0"/>
                    </a:p>
                  </a:txBody>
                  <a:tcPr/>
                </a:tc>
                <a:tc>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XX.000,00</a:t>
                      </a:r>
                      <a:endParaRPr lang="tr-TR" dirty="0"/>
                    </a:p>
                  </a:txBody>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4428458"/>
              </p:ext>
            </p:extLst>
          </p:nvPr>
        </p:nvGraphicFramePr>
        <p:xfrm>
          <a:off x="1140853" y="3193699"/>
          <a:ext cx="9432702" cy="1328833"/>
        </p:xfrm>
        <a:graphic>
          <a:graphicData uri="http://schemas.openxmlformats.org/drawingml/2006/table">
            <a:tbl>
              <a:tblPr firstRow="1" bandRow="1">
                <a:tableStyleId>{B301B821-A1FF-4177-AEE7-76D212191A09}</a:tableStyleId>
              </a:tblPr>
              <a:tblGrid>
                <a:gridCol w="4783428"/>
                <a:gridCol w="2369713"/>
                <a:gridCol w="2279561"/>
              </a:tblGrid>
              <a:tr h="0">
                <a:tc>
                  <a:txBody>
                    <a:bodyPr/>
                    <a:lstStyle/>
                    <a:p>
                      <a:endParaRPr lang="tr-TR" dirty="0"/>
                    </a:p>
                  </a:txBody>
                  <a:tcPr/>
                </a:tc>
                <a:tc>
                  <a:txBody>
                    <a:bodyPr/>
                    <a:lstStyle/>
                    <a:p>
                      <a:r>
                        <a:rPr lang="tr-TR" dirty="0" smtClean="0"/>
                        <a:t>BORÇ</a:t>
                      </a:r>
                      <a:endParaRPr lang="tr-TR" dirty="0"/>
                    </a:p>
                  </a:txBody>
                  <a:tcPr/>
                </a:tc>
                <a:tc>
                  <a:txBody>
                    <a:bodyPr/>
                    <a:lstStyle/>
                    <a:p>
                      <a:r>
                        <a:rPr lang="tr-TR" dirty="0" smtClean="0"/>
                        <a:t>ALACAK</a:t>
                      </a:r>
                      <a:endParaRPr lang="tr-TR" dirty="0"/>
                    </a:p>
                  </a:txBody>
                  <a:tcPr/>
                </a:tc>
              </a:tr>
              <a:tr h="346062">
                <a:tc>
                  <a:txBody>
                    <a:bodyPr/>
                    <a:lstStyle/>
                    <a:p>
                      <a:pPr algn="l"/>
                      <a:r>
                        <a:rPr lang="tr-TR" dirty="0" smtClean="0"/>
                        <a:t>369 </a:t>
                      </a:r>
                      <a:r>
                        <a:rPr lang="tr-TR" dirty="0" err="1" smtClean="0"/>
                        <a:t>Kosgeb</a:t>
                      </a:r>
                      <a:r>
                        <a:rPr lang="tr-TR" dirty="0" smtClean="0"/>
                        <a:t> payı</a:t>
                      </a:r>
                      <a:endParaRPr lang="tr-TR" dirty="0"/>
                    </a:p>
                  </a:txBody>
                  <a:tcPr/>
                </a:tc>
                <a:tc>
                  <a:txBody>
                    <a:bodyPr/>
                    <a:lstStyle/>
                    <a:p>
                      <a:r>
                        <a:rPr lang="tr-TR" dirty="0" smtClean="0"/>
                        <a:t>XX.000,00</a:t>
                      </a:r>
                      <a:endParaRPr lang="tr-TR" dirty="0"/>
                    </a:p>
                  </a:txBody>
                  <a:tcPr/>
                </a:tc>
                <a:tc>
                  <a:txBody>
                    <a:bodyPr/>
                    <a:lstStyle/>
                    <a:p>
                      <a:endParaRPr lang="tr-TR" dirty="0"/>
                    </a:p>
                  </a:txBody>
                  <a:tcPr/>
                </a:tc>
              </a:tr>
              <a:tr h="597313">
                <a:tc>
                  <a:txBody>
                    <a:bodyPr/>
                    <a:lstStyle/>
                    <a:p>
                      <a:pPr algn="ctr"/>
                      <a:r>
                        <a:rPr lang="tr-TR" dirty="0" smtClean="0"/>
                        <a:t>102 Bankalar</a:t>
                      </a:r>
                      <a:endParaRPr lang="tr-TR" dirty="0"/>
                    </a:p>
                  </a:txBody>
                  <a:tcPr/>
                </a:tc>
                <a:tc>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XX.000,00</a:t>
                      </a:r>
                      <a:endParaRPr lang="tr-TR" dirty="0"/>
                    </a:p>
                  </a:txBody>
                  <a:tcPr/>
                </a:tc>
              </a:tr>
            </a:tbl>
          </a:graphicData>
        </a:graphic>
      </p:graphicFrame>
      <p:sp>
        <p:nvSpPr>
          <p:cNvPr id="8" name="Metin kutusu 7"/>
          <p:cNvSpPr txBox="1"/>
          <p:nvPr/>
        </p:nvSpPr>
        <p:spPr>
          <a:xfrm>
            <a:off x="1140853" y="2673647"/>
            <a:ext cx="9156879" cy="400110"/>
          </a:xfrm>
          <a:prstGeom prst="rect">
            <a:avLst/>
          </a:prstGeom>
          <a:noFill/>
        </p:spPr>
        <p:txBody>
          <a:bodyPr wrap="square" rtlCol="0">
            <a:spAutoFit/>
          </a:bodyPr>
          <a:lstStyle/>
          <a:p>
            <a:pPr algn="ctr"/>
            <a:r>
              <a:rPr lang="tr-TR" sz="2000" dirty="0" smtClean="0"/>
              <a:t>KOSGEB ÖDEME KAYDI</a:t>
            </a:r>
            <a:endParaRPr lang="tr-TR" sz="2000" dirty="0"/>
          </a:p>
        </p:txBody>
      </p:sp>
      <p:sp>
        <p:nvSpPr>
          <p:cNvPr id="9" name="Metin kutusu 8"/>
          <p:cNvSpPr txBox="1"/>
          <p:nvPr/>
        </p:nvSpPr>
        <p:spPr>
          <a:xfrm>
            <a:off x="1074211" y="4762416"/>
            <a:ext cx="10792496" cy="400110"/>
          </a:xfrm>
          <a:prstGeom prst="rect">
            <a:avLst/>
          </a:prstGeom>
          <a:noFill/>
        </p:spPr>
        <p:txBody>
          <a:bodyPr wrap="square" rtlCol="0">
            <a:spAutoFit/>
          </a:bodyPr>
          <a:lstStyle/>
          <a:p>
            <a:pPr algn="just"/>
            <a:r>
              <a:rPr lang="tr-TR" sz="2000" b="1" dirty="0" smtClean="0"/>
              <a:t>***KOSGEB payı 7033 Sayılı Kanun İle 01.01.2018 tarihinden itibaren kaldırılmıştır.</a:t>
            </a:r>
            <a:endParaRPr lang="tr-TR" b="1" dirty="0"/>
          </a:p>
        </p:txBody>
      </p:sp>
    </p:spTree>
    <p:extLst>
      <p:ext uri="{BB962C8B-B14F-4D97-AF65-F5344CB8AC3E}">
        <p14:creationId xmlns:p14="http://schemas.microsoft.com/office/powerpoint/2010/main" val="299645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255469"/>
            <a:ext cx="10136746" cy="890829"/>
          </a:xfrm>
        </p:spPr>
        <p:txBody>
          <a:bodyPr>
            <a:noAutofit/>
          </a:bodyPr>
          <a:lstStyle/>
          <a:p>
            <a:r>
              <a:rPr lang="tr-TR" sz="2800" dirty="0"/>
              <a:t>ALT YAPI HARCAMALARININ KATILIMCILARA DEVRİNE İLİŞKİN </a:t>
            </a:r>
            <a:r>
              <a:rPr lang="tr-TR" sz="2800" dirty="0" smtClean="0"/>
              <a:t>ÖRNEK MUHASEBE </a:t>
            </a:r>
            <a:r>
              <a:rPr lang="tr-TR" sz="2800" dirty="0"/>
              <a:t>KAYDI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92025443"/>
              </p:ext>
            </p:extLst>
          </p:nvPr>
        </p:nvGraphicFramePr>
        <p:xfrm>
          <a:off x="1295400" y="1339560"/>
          <a:ext cx="9601200" cy="1854200"/>
        </p:xfrm>
        <a:graphic>
          <a:graphicData uri="http://schemas.openxmlformats.org/drawingml/2006/table">
            <a:tbl>
              <a:tblPr firstRow="1" bandRow="1">
                <a:tableStyleId>{B301B821-A1FF-4177-AEE7-76D212191A09}</a:tableStyleId>
              </a:tblPr>
              <a:tblGrid>
                <a:gridCol w="5388735"/>
                <a:gridCol w="2125014"/>
                <a:gridCol w="2087451"/>
              </a:tblGrid>
              <a:tr h="370840">
                <a:tc>
                  <a:txBody>
                    <a:bodyPr/>
                    <a:lstStyle/>
                    <a:p>
                      <a:endParaRPr lang="tr-TR" dirty="0"/>
                    </a:p>
                  </a:txBody>
                  <a:tcPr/>
                </a:tc>
                <a:tc>
                  <a:txBody>
                    <a:bodyPr/>
                    <a:lstStyle/>
                    <a:p>
                      <a:r>
                        <a:rPr lang="tr-TR" dirty="0" smtClean="0"/>
                        <a:t>BORÇ</a:t>
                      </a:r>
                      <a:r>
                        <a:rPr lang="tr-TR" baseline="0" dirty="0" smtClean="0"/>
                        <a:t> </a:t>
                      </a:r>
                      <a:endParaRPr lang="tr-TR" dirty="0"/>
                    </a:p>
                  </a:txBody>
                  <a:tcPr/>
                </a:tc>
                <a:tc>
                  <a:txBody>
                    <a:bodyPr/>
                    <a:lstStyle/>
                    <a:p>
                      <a:r>
                        <a:rPr lang="tr-TR" dirty="0" smtClean="0"/>
                        <a:t>ALACAK</a:t>
                      </a:r>
                      <a:endParaRPr lang="tr-TR" dirty="0"/>
                    </a:p>
                  </a:txBody>
                  <a:tcPr/>
                </a:tc>
              </a:tr>
              <a:tr h="370840">
                <a:tc>
                  <a:txBody>
                    <a:bodyPr/>
                    <a:lstStyle/>
                    <a:p>
                      <a:r>
                        <a:rPr lang="tr-TR" dirty="0" smtClean="0"/>
                        <a:t>440 Alınan Tahsis Avansları</a:t>
                      </a:r>
                      <a:endParaRPr lang="tr-TR" dirty="0"/>
                    </a:p>
                  </a:txBody>
                  <a:tcPr/>
                </a:tc>
                <a:tc>
                  <a:txBody>
                    <a:bodyPr/>
                    <a:lstStyle/>
                    <a:p>
                      <a:r>
                        <a:rPr lang="tr-TR" sz="1800" kern="1200" dirty="0" smtClean="0">
                          <a:solidFill>
                            <a:schemeClr val="dk1"/>
                          </a:solidFill>
                          <a:effectLst/>
                          <a:latin typeface="+mn-lt"/>
                          <a:ea typeface="+mn-ea"/>
                          <a:cs typeface="+mn-cs"/>
                        </a:rPr>
                        <a:t>XX.000,00</a:t>
                      </a:r>
                      <a:endParaRPr lang="tr-TR" dirty="0"/>
                    </a:p>
                  </a:txBody>
                  <a:tcPr/>
                </a:tc>
                <a:tc>
                  <a:txBody>
                    <a:bodyPr/>
                    <a:lstStyle/>
                    <a:p>
                      <a:endParaRPr lang="tr-TR"/>
                    </a:p>
                  </a:txBody>
                  <a:tcPr/>
                </a:tc>
              </a:tr>
              <a:tr h="370840">
                <a:tc>
                  <a:txBody>
                    <a:bodyPr/>
                    <a:lstStyle/>
                    <a:p>
                      <a:pPr algn="r"/>
                      <a:r>
                        <a:rPr lang="tr-TR" dirty="0" smtClean="0"/>
                        <a:t>600 Yurt içi satışlar/258 Devam Eden Yatırımlar</a:t>
                      </a:r>
                      <a:endParaRPr lang="tr-TR" dirty="0"/>
                    </a:p>
                  </a:txBody>
                  <a:tcPr/>
                </a:tc>
                <a:tc>
                  <a:txBody>
                    <a:bodyPr/>
                    <a:lstStyle/>
                    <a:p>
                      <a:endParaRPr lang="tr-TR" dirty="0"/>
                    </a:p>
                  </a:txBody>
                  <a:tcPr/>
                </a:tc>
                <a:tc>
                  <a:txBody>
                    <a:bodyPr/>
                    <a:lstStyle/>
                    <a:p>
                      <a:r>
                        <a:rPr lang="tr-TR" sz="1800" kern="1200" smtClean="0">
                          <a:solidFill>
                            <a:schemeClr val="dk1"/>
                          </a:solidFill>
                          <a:effectLst/>
                          <a:latin typeface="+mn-lt"/>
                          <a:ea typeface="+mn-ea"/>
                          <a:cs typeface="+mn-cs"/>
                        </a:rPr>
                        <a:t>XX.000,00</a:t>
                      </a:r>
                      <a:endParaRPr lang="tr-TR" sz="1800" kern="1200" dirty="0">
                        <a:solidFill>
                          <a:schemeClr val="dk1"/>
                        </a:solidFill>
                        <a:effectLst/>
                        <a:latin typeface="+mn-lt"/>
                        <a:ea typeface="+mn-ea"/>
                        <a:cs typeface="+mn-cs"/>
                      </a:endParaRPr>
                    </a:p>
                  </a:txBody>
                  <a:tcPr/>
                </a:tc>
              </a:tr>
              <a:tr h="370840">
                <a:tc>
                  <a:txBody>
                    <a:bodyPr/>
                    <a:lstStyle/>
                    <a:p>
                      <a:pPr algn="r"/>
                      <a:r>
                        <a:rPr lang="tr-TR" dirty="0" smtClean="0"/>
                        <a:t>391 Hesaplanan KDV</a:t>
                      </a:r>
                      <a:endParaRPr lang="tr-TR" dirty="0"/>
                    </a:p>
                  </a:txBody>
                  <a:tcPr/>
                </a:tc>
                <a:tc>
                  <a:txBody>
                    <a:bodyPr/>
                    <a:lstStyle/>
                    <a:p>
                      <a:endParaRPr lang="tr-TR" dirty="0"/>
                    </a:p>
                  </a:txBody>
                  <a:tcPr/>
                </a:tc>
                <a:tc>
                  <a:txBody>
                    <a:bodyPr/>
                    <a:lstStyle/>
                    <a:p>
                      <a:r>
                        <a:rPr lang="tr-TR" sz="1800" kern="1200" dirty="0" smtClean="0">
                          <a:solidFill>
                            <a:schemeClr val="dk1"/>
                          </a:solidFill>
                          <a:effectLst/>
                          <a:latin typeface="+mn-lt"/>
                          <a:ea typeface="+mn-ea"/>
                          <a:cs typeface="+mn-cs"/>
                        </a:rPr>
                        <a:t>XX.000,00</a:t>
                      </a:r>
                      <a:endParaRPr lang="tr-TR" sz="1800" kern="1200" dirty="0">
                        <a:solidFill>
                          <a:schemeClr val="dk1"/>
                        </a:solidFill>
                        <a:effectLst/>
                        <a:latin typeface="+mn-lt"/>
                        <a:ea typeface="+mn-ea"/>
                        <a:cs typeface="+mn-cs"/>
                      </a:endParaRPr>
                    </a:p>
                  </a:txBody>
                  <a:tcPr/>
                </a:tc>
              </a:tr>
              <a:tr h="370840">
                <a:tc>
                  <a:txBody>
                    <a:bodyPr/>
                    <a:lstStyle/>
                    <a:p>
                      <a:r>
                        <a:rPr lang="tr-TR" dirty="0" smtClean="0"/>
                        <a:t>Alt Yapı Bedellerinin yansıtılması</a:t>
                      </a:r>
                      <a:endParaRPr lang="tr-TR" dirty="0"/>
                    </a:p>
                  </a:txBody>
                  <a:tcPr/>
                </a:tc>
                <a:tc>
                  <a:txBody>
                    <a:bodyPr/>
                    <a:lstStyle/>
                    <a:p>
                      <a:endParaRPr lang="tr-TR" dirty="0"/>
                    </a:p>
                  </a:txBody>
                  <a:tcPr/>
                </a:tc>
                <a:tc>
                  <a:txBody>
                    <a:bodyPr/>
                    <a:lstStyle/>
                    <a:p>
                      <a:endParaRPr lang="tr-TR" dirty="0"/>
                    </a:p>
                  </a:txBody>
                  <a:tcPr/>
                </a:tc>
              </a:tr>
            </a:tbl>
          </a:graphicData>
        </a:graphic>
      </p:graphicFrame>
      <p:pic>
        <p:nvPicPr>
          <p:cNvPr id="5"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o 2"/>
          <p:cNvGraphicFramePr>
            <a:graphicFrameLocks noGrp="1"/>
          </p:cNvGraphicFramePr>
          <p:nvPr>
            <p:extLst>
              <p:ext uri="{D42A27DB-BD31-4B8C-83A1-F6EECF244321}">
                <p14:modId xmlns:p14="http://schemas.microsoft.com/office/powerpoint/2010/main" val="2637269530"/>
              </p:ext>
            </p:extLst>
          </p:nvPr>
        </p:nvGraphicFramePr>
        <p:xfrm>
          <a:off x="1295400" y="3580283"/>
          <a:ext cx="9601200" cy="2219960"/>
        </p:xfrm>
        <a:graphic>
          <a:graphicData uri="http://schemas.openxmlformats.org/drawingml/2006/table">
            <a:tbl>
              <a:tblPr firstRow="1" bandRow="1">
                <a:tableStyleId>{B301B821-A1FF-4177-AEE7-76D212191A09}</a:tableStyleId>
              </a:tblPr>
              <a:tblGrid>
                <a:gridCol w="5388735"/>
                <a:gridCol w="2125014"/>
                <a:gridCol w="2087451"/>
              </a:tblGrid>
              <a:tr h="0">
                <a:tc>
                  <a:txBody>
                    <a:bodyPr/>
                    <a:lstStyle/>
                    <a:p>
                      <a:endParaRPr lang="tr-TR" dirty="0"/>
                    </a:p>
                  </a:txBody>
                  <a:tcPr/>
                </a:tc>
                <a:tc>
                  <a:txBody>
                    <a:bodyPr/>
                    <a:lstStyle/>
                    <a:p>
                      <a:r>
                        <a:rPr lang="tr-TR" dirty="0" smtClean="0"/>
                        <a:t>BORÇ</a:t>
                      </a:r>
                      <a:r>
                        <a:rPr lang="tr-TR" baseline="0" dirty="0" smtClean="0"/>
                        <a:t> </a:t>
                      </a:r>
                      <a:endParaRPr lang="tr-TR" dirty="0"/>
                    </a:p>
                  </a:txBody>
                  <a:tcPr/>
                </a:tc>
                <a:tc>
                  <a:txBody>
                    <a:bodyPr/>
                    <a:lstStyle/>
                    <a:p>
                      <a:r>
                        <a:rPr lang="tr-TR" dirty="0" smtClean="0"/>
                        <a:t>ALACAK</a:t>
                      </a:r>
                      <a:endParaRPr lang="tr-TR" dirty="0"/>
                    </a:p>
                  </a:txBody>
                  <a:tcPr/>
                </a:tc>
              </a:tr>
              <a:tr h="370840">
                <a:tc>
                  <a:txBody>
                    <a:bodyPr/>
                    <a:lstStyle/>
                    <a:p>
                      <a:r>
                        <a:rPr lang="tr-TR" dirty="0" smtClean="0"/>
                        <a:t>151/152 Yarı </a:t>
                      </a:r>
                      <a:r>
                        <a:rPr lang="tr-TR" dirty="0" err="1" smtClean="0"/>
                        <a:t>Mamül</a:t>
                      </a:r>
                      <a:r>
                        <a:rPr lang="tr-TR" dirty="0" smtClean="0"/>
                        <a:t>/ </a:t>
                      </a:r>
                      <a:r>
                        <a:rPr lang="tr-TR" dirty="0" err="1" smtClean="0"/>
                        <a:t>Mamüller</a:t>
                      </a:r>
                      <a:r>
                        <a:rPr lang="tr-TR" baseline="0" dirty="0" smtClean="0"/>
                        <a:t> Hesabı</a:t>
                      </a:r>
                      <a:endParaRPr lang="tr-TR" dirty="0"/>
                    </a:p>
                  </a:txBody>
                  <a:tcPr/>
                </a:tc>
                <a:tc>
                  <a:txBody>
                    <a:bodyPr/>
                    <a:lstStyle/>
                    <a:p>
                      <a:pPr algn="ctr"/>
                      <a:r>
                        <a:rPr lang="tr-TR" sz="1800" kern="1200" dirty="0" smtClean="0">
                          <a:solidFill>
                            <a:schemeClr val="dk1"/>
                          </a:solidFill>
                          <a:effectLst/>
                          <a:latin typeface="+mn-lt"/>
                          <a:ea typeface="+mn-ea"/>
                          <a:cs typeface="+mn-cs"/>
                        </a:rPr>
                        <a:t>XX.000,00</a:t>
                      </a:r>
                      <a:endParaRPr lang="tr-TR" dirty="0"/>
                    </a:p>
                  </a:txBody>
                  <a:tcPr/>
                </a:tc>
                <a:tc>
                  <a:txBody>
                    <a:bodyPr/>
                    <a:lstStyle/>
                    <a:p>
                      <a:pPr algn="ctr"/>
                      <a:endParaRPr lang="tr-TR" dirty="0"/>
                    </a:p>
                  </a:txBody>
                  <a:tcPr/>
                </a:tc>
              </a:tr>
              <a:tr h="370840">
                <a:tc>
                  <a:txBody>
                    <a:bodyPr/>
                    <a:lstStyle/>
                    <a:p>
                      <a:pPr algn="r"/>
                      <a:r>
                        <a:rPr lang="tr-TR" dirty="0" smtClean="0"/>
                        <a:t>258 Devam Eden Yatırımlar</a:t>
                      </a:r>
                      <a:endParaRPr lang="tr-TR" dirty="0"/>
                    </a:p>
                  </a:txBody>
                  <a:tcPr/>
                </a:tc>
                <a:tc>
                  <a:txBody>
                    <a:bodyPr/>
                    <a:lstStyle/>
                    <a:p>
                      <a:pPr algn="ctr"/>
                      <a:endParaRPr lang="tr-TR" dirty="0"/>
                    </a:p>
                  </a:txBody>
                  <a:tcPr/>
                </a:tc>
                <a:tc>
                  <a:txBody>
                    <a:bodyPr/>
                    <a:lstStyle/>
                    <a:p>
                      <a:pPr algn="ctr"/>
                      <a:r>
                        <a:rPr lang="tr-TR" sz="1800" kern="1200" dirty="0" smtClean="0">
                          <a:solidFill>
                            <a:schemeClr val="dk1"/>
                          </a:solidFill>
                          <a:effectLst/>
                          <a:latin typeface="+mn-lt"/>
                          <a:ea typeface="+mn-ea"/>
                          <a:cs typeface="+mn-cs"/>
                        </a:rPr>
                        <a:t>XX.000,00</a:t>
                      </a:r>
                      <a:endParaRPr lang="tr-TR" sz="1800" kern="1200" dirty="0">
                        <a:solidFill>
                          <a:schemeClr val="dk1"/>
                        </a:solidFill>
                        <a:effectLst/>
                        <a:latin typeface="+mn-lt"/>
                        <a:ea typeface="+mn-ea"/>
                        <a:cs typeface="+mn-cs"/>
                      </a:endParaRPr>
                    </a:p>
                  </a:txBody>
                  <a:tcPr/>
                </a:tc>
              </a:tr>
              <a:tr h="370840">
                <a:tc>
                  <a:txBody>
                    <a:bodyPr/>
                    <a:lstStyle/>
                    <a:p>
                      <a:pPr algn="r"/>
                      <a:r>
                        <a:rPr lang="tr-TR" dirty="0" smtClean="0"/>
                        <a:t>152 </a:t>
                      </a:r>
                      <a:r>
                        <a:rPr lang="tr-TR" dirty="0" err="1" smtClean="0"/>
                        <a:t>Mamüller</a:t>
                      </a:r>
                      <a:r>
                        <a:rPr lang="tr-TR" baseline="0" dirty="0" smtClean="0"/>
                        <a:t> Hesabı</a:t>
                      </a:r>
                      <a:endParaRPr lang="tr-TR" dirty="0"/>
                    </a:p>
                  </a:txBody>
                  <a:tcPr/>
                </a:tc>
                <a:tc>
                  <a:txBody>
                    <a:bodyPr/>
                    <a:lstStyle/>
                    <a:p>
                      <a:pPr algn="ctr"/>
                      <a:endParaRPr lang="tr-TR" dirty="0"/>
                    </a:p>
                  </a:txBody>
                  <a:tcPr/>
                </a:tc>
                <a:tc>
                  <a:txBody>
                    <a:bodyPr/>
                    <a:lstStyle/>
                    <a:p>
                      <a:pPr algn="ctr"/>
                      <a:r>
                        <a:rPr lang="tr-TR" sz="1800" kern="1200" dirty="0" smtClean="0">
                          <a:solidFill>
                            <a:schemeClr val="dk1"/>
                          </a:solidFill>
                          <a:effectLst/>
                          <a:latin typeface="+mn-lt"/>
                          <a:ea typeface="+mn-ea"/>
                          <a:cs typeface="+mn-cs"/>
                        </a:rPr>
                        <a:t>XX.000,00</a:t>
                      </a:r>
                      <a:endParaRPr lang="tr-TR" sz="1800" kern="1200" dirty="0">
                        <a:solidFill>
                          <a:schemeClr val="dk1"/>
                        </a:solidFill>
                        <a:effectLst/>
                        <a:latin typeface="+mn-lt"/>
                        <a:ea typeface="+mn-ea"/>
                        <a:cs typeface="+mn-cs"/>
                      </a:endParaRPr>
                    </a:p>
                  </a:txBody>
                  <a:tcPr/>
                </a:tc>
              </a:tr>
              <a:tr h="370840">
                <a:tc>
                  <a:txBody>
                    <a:bodyPr/>
                    <a:lstStyle/>
                    <a:p>
                      <a:r>
                        <a:rPr lang="tr-TR" dirty="0" smtClean="0"/>
                        <a:t>620 Satılan</a:t>
                      </a:r>
                      <a:r>
                        <a:rPr lang="tr-TR" baseline="0" dirty="0" smtClean="0"/>
                        <a:t> </a:t>
                      </a:r>
                      <a:r>
                        <a:rPr lang="tr-TR" baseline="0" dirty="0" err="1" smtClean="0"/>
                        <a:t>Mamüller</a:t>
                      </a:r>
                      <a:r>
                        <a:rPr lang="tr-TR" baseline="0" dirty="0" smtClean="0"/>
                        <a:t> Maliyeti Hesabı</a:t>
                      </a:r>
                      <a:endParaRPr lang="tr-TR" dirty="0"/>
                    </a:p>
                  </a:txBody>
                  <a:tcPr/>
                </a:tc>
                <a:tc>
                  <a:txBody>
                    <a:bodyPr/>
                    <a:lstStyle/>
                    <a:p>
                      <a:pPr algn="ctr"/>
                      <a:r>
                        <a:rPr lang="tr-TR" sz="1800" kern="1200" dirty="0" smtClean="0">
                          <a:solidFill>
                            <a:schemeClr val="dk1"/>
                          </a:solidFill>
                          <a:effectLst/>
                          <a:latin typeface="+mn-lt"/>
                          <a:ea typeface="+mn-ea"/>
                          <a:cs typeface="+mn-cs"/>
                        </a:rPr>
                        <a:t>XX.000,00</a:t>
                      </a:r>
                      <a:endParaRPr lang="tr-TR" dirty="0"/>
                    </a:p>
                  </a:txBody>
                  <a:tcPr/>
                </a:tc>
                <a:tc>
                  <a:txBody>
                    <a:bodyPr/>
                    <a:lstStyle/>
                    <a:p>
                      <a:pPr algn="ctr"/>
                      <a:endParaRPr lang="tr-TR" dirty="0"/>
                    </a:p>
                  </a:txBody>
                  <a:tcPr/>
                </a:tc>
              </a:tr>
              <a:tr h="370840">
                <a:tc>
                  <a:txBody>
                    <a:bodyPr/>
                    <a:lstStyle/>
                    <a:p>
                      <a:r>
                        <a:rPr lang="tr-TR" dirty="0" smtClean="0"/>
                        <a:t>Alt Yapı Bedellerinin Yansıtılması</a:t>
                      </a:r>
                      <a:endParaRPr lang="tr-TR" dirty="0"/>
                    </a:p>
                  </a:txBody>
                  <a:tcPr/>
                </a:tc>
                <a:tc>
                  <a:txBody>
                    <a:bodyPr/>
                    <a:lstStyle/>
                    <a:p>
                      <a:pPr algn="ctr"/>
                      <a:endParaRPr lang="tr-TR" dirty="0"/>
                    </a:p>
                  </a:txBody>
                  <a:tcPr/>
                </a:tc>
                <a:tc>
                  <a:txBody>
                    <a:bodyPr/>
                    <a:lstStyle/>
                    <a:p>
                      <a:pPr algn="ctr"/>
                      <a:endParaRPr lang="tr-TR" dirty="0"/>
                    </a:p>
                  </a:txBody>
                  <a:tcPr/>
                </a:tc>
              </a:tr>
            </a:tbl>
          </a:graphicData>
        </a:graphic>
      </p:graphicFrame>
    </p:spTree>
    <p:extLst>
      <p:ext uri="{BB962C8B-B14F-4D97-AF65-F5344CB8AC3E}">
        <p14:creationId xmlns:p14="http://schemas.microsoft.com/office/powerpoint/2010/main" val="28522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YÖNETİM GELİRLERİ</a:t>
            </a:r>
            <a:endParaRPr lang="tr-TR" dirty="0"/>
          </a:p>
        </p:txBody>
      </p:sp>
      <p:sp>
        <p:nvSpPr>
          <p:cNvPr id="3" name="İçerik Yer Tutucusu 2"/>
          <p:cNvSpPr>
            <a:spLocks noGrp="1"/>
          </p:cNvSpPr>
          <p:nvPr>
            <p:ph idx="1"/>
          </p:nvPr>
        </p:nvSpPr>
        <p:spPr/>
        <p:txBody>
          <a:bodyPr/>
          <a:lstStyle/>
          <a:p>
            <a:r>
              <a:rPr lang="tr-TR" dirty="0" smtClean="0"/>
              <a:t>OSB’ler faaliyetlerini icra ederken bir takım arızi gelirleri de elde etmektedirler. Bunlar genel yönetim geliri olarak ta nitelendirilebilir. Bunlar;</a:t>
            </a:r>
          </a:p>
          <a:p>
            <a:r>
              <a:rPr lang="tr-TR" dirty="0" smtClean="0"/>
              <a:t>İhale şartname satış gelirleri</a:t>
            </a:r>
          </a:p>
          <a:p>
            <a:r>
              <a:rPr lang="tr-TR" dirty="0" smtClean="0"/>
              <a:t>Belge onay gelirleri</a:t>
            </a:r>
          </a:p>
          <a:p>
            <a:r>
              <a:rPr lang="tr-TR" dirty="0" smtClean="0"/>
              <a:t>Yapı Denetim İdare Payı Gelirleri</a:t>
            </a:r>
          </a:p>
          <a:p>
            <a:r>
              <a:rPr lang="tr-TR" dirty="0" smtClean="0"/>
              <a:t>SGK Teşvikleri </a:t>
            </a:r>
          </a:p>
          <a:p>
            <a:pPr marL="45720" indent="0">
              <a:buNone/>
            </a:pPr>
            <a:r>
              <a:rPr lang="tr-TR" dirty="0" smtClean="0"/>
              <a:t>    sayılabilir.</a:t>
            </a:r>
          </a:p>
          <a:p>
            <a:pPr marL="45720" indent="0">
              <a:buNone/>
            </a:pPr>
            <a:r>
              <a:rPr lang="tr-TR" dirty="0" smtClean="0"/>
              <a:t>Örnek muhasebe kaydı;</a:t>
            </a:r>
            <a:endParaRPr lang="tr-TR" dirty="0"/>
          </a:p>
        </p:txBody>
      </p:sp>
    </p:spTree>
    <p:extLst>
      <p:ext uri="{BB962C8B-B14F-4D97-AF65-F5344CB8AC3E}">
        <p14:creationId xmlns:p14="http://schemas.microsoft.com/office/powerpoint/2010/main" val="387900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538143670"/>
              </p:ext>
            </p:extLst>
          </p:nvPr>
        </p:nvGraphicFramePr>
        <p:xfrm>
          <a:off x="1062487" y="735712"/>
          <a:ext cx="9601200" cy="1463040"/>
        </p:xfrm>
        <a:graphic>
          <a:graphicData uri="http://schemas.openxmlformats.org/drawingml/2006/table">
            <a:tbl>
              <a:tblPr firstRow="1" bandRow="1">
                <a:tableStyleId>{B301B821-A1FF-4177-AEE7-76D212191A09}</a:tableStyleId>
              </a:tblPr>
              <a:tblGrid>
                <a:gridCol w="5388735"/>
                <a:gridCol w="2125014"/>
                <a:gridCol w="2087451"/>
              </a:tblGrid>
              <a:tr h="360091">
                <a:tc>
                  <a:txBody>
                    <a:bodyPr/>
                    <a:lstStyle/>
                    <a:p>
                      <a:r>
                        <a:rPr lang="tr-TR" dirty="0" smtClean="0"/>
                        <a:t>ÖRNEK 1</a:t>
                      </a:r>
                      <a:r>
                        <a:rPr lang="tr-TR" baseline="0" dirty="0" smtClean="0"/>
                        <a:t> </a:t>
                      </a:r>
                      <a:endParaRPr lang="tr-TR" dirty="0"/>
                    </a:p>
                  </a:txBody>
                  <a:tcPr/>
                </a:tc>
                <a:tc>
                  <a:txBody>
                    <a:bodyPr/>
                    <a:lstStyle/>
                    <a:p>
                      <a:r>
                        <a:rPr lang="tr-TR" dirty="0" smtClean="0"/>
                        <a:t>BORÇ</a:t>
                      </a:r>
                      <a:r>
                        <a:rPr lang="tr-TR" baseline="0" dirty="0" smtClean="0"/>
                        <a:t> </a:t>
                      </a:r>
                      <a:endParaRPr lang="tr-TR" dirty="0"/>
                    </a:p>
                  </a:txBody>
                  <a:tcPr/>
                </a:tc>
                <a:tc>
                  <a:txBody>
                    <a:bodyPr/>
                    <a:lstStyle/>
                    <a:p>
                      <a:r>
                        <a:rPr lang="tr-TR" dirty="0" smtClean="0"/>
                        <a:t>ALACAK</a:t>
                      </a:r>
                      <a:endParaRPr lang="tr-TR" dirty="0"/>
                    </a:p>
                  </a:txBody>
                  <a:tcPr/>
                </a:tc>
              </a:tr>
              <a:tr h="360091">
                <a:tc>
                  <a:txBody>
                    <a:bodyPr/>
                    <a:lstStyle/>
                    <a:p>
                      <a:r>
                        <a:rPr lang="tr-TR" dirty="0" smtClean="0"/>
                        <a:t>120 Alıcılar/127</a:t>
                      </a:r>
                      <a:r>
                        <a:rPr lang="tr-TR" baseline="0" dirty="0" smtClean="0"/>
                        <a:t> </a:t>
                      </a:r>
                      <a:r>
                        <a:rPr lang="tr-TR" dirty="0" err="1" smtClean="0"/>
                        <a:t>Diğ</a:t>
                      </a:r>
                      <a:r>
                        <a:rPr lang="tr-TR" dirty="0" smtClean="0"/>
                        <a:t>. Tic. Al.</a:t>
                      </a:r>
                      <a:endParaRPr lang="tr-TR" dirty="0"/>
                    </a:p>
                  </a:txBody>
                  <a:tcPr/>
                </a:tc>
                <a:tc>
                  <a:txBody>
                    <a:bodyPr/>
                    <a:lstStyle/>
                    <a:p>
                      <a:r>
                        <a:rPr lang="tr-TR" sz="1800" kern="1200" dirty="0" smtClean="0">
                          <a:solidFill>
                            <a:schemeClr val="dk1"/>
                          </a:solidFill>
                          <a:effectLst/>
                          <a:latin typeface="+mn-lt"/>
                          <a:ea typeface="+mn-ea"/>
                          <a:cs typeface="+mn-cs"/>
                        </a:rPr>
                        <a:t>XX.000,00</a:t>
                      </a:r>
                      <a:endParaRPr lang="tr-TR" dirty="0"/>
                    </a:p>
                  </a:txBody>
                  <a:tcPr/>
                </a:tc>
                <a:tc>
                  <a:txBody>
                    <a:bodyPr/>
                    <a:lstStyle/>
                    <a:p>
                      <a:endParaRPr lang="tr-TR" dirty="0"/>
                    </a:p>
                  </a:txBody>
                  <a:tcPr/>
                </a:tc>
              </a:tr>
              <a:tr h="360091">
                <a:tc>
                  <a:txBody>
                    <a:bodyPr/>
                    <a:lstStyle/>
                    <a:p>
                      <a:pPr algn="r"/>
                      <a:r>
                        <a:rPr lang="tr-TR" dirty="0" smtClean="0"/>
                        <a:t>600-602-649</a:t>
                      </a:r>
                      <a:r>
                        <a:rPr lang="tr-TR" baseline="0" dirty="0" smtClean="0"/>
                        <a:t> Gelir Hesapları</a:t>
                      </a:r>
                      <a:endParaRPr lang="tr-TR" dirty="0"/>
                    </a:p>
                  </a:txBody>
                  <a:tcPr/>
                </a:tc>
                <a:tc>
                  <a:txBody>
                    <a:bodyPr/>
                    <a:lstStyle/>
                    <a:p>
                      <a:endParaRPr lang="tr-TR" dirty="0"/>
                    </a:p>
                  </a:txBody>
                  <a:tcPr/>
                </a:tc>
                <a:tc>
                  <a:txBody>
                    <a:bodyPr/>
                    <a:lstStyle/>
                    <a:p>
                      <a:r>
                        <a:rPr lang="tr-TR" sz="1800" kern="1200" dirty="0" smtClean="0">
                          <a:solidFill>
                            <a:schemeClr val="dk1"/>
                          </a:solidFill>
                          <a:effectLst/>
                          <a:latin typeface="+mn-lt"/>
                          <a:ea typeface="+mn-ea"/>
                          <a:cs typeface="+mn-cs"/>
                        </a:rPr>
                        <a:t>XX.000,00</a:t>
                      </a:r>
                      <a:endParaRPr lang="tr-TR" sz="1800" kern="1200" dirty="0">
                        <a:solidFill>
                          <a:schemeClr val="dk1"/>
                        </a:solidFill>
                        <a:effectLst/>
                        <a:latin typeface="+mn-lt"/>
                        <a:ea typeface="+mn-ea"/>
                        <a:cs typeface="+mn-cs"/>
                      </a:endParaRPr>
                    </a:p>
                  </a:txBody>
                  <a:tcPr/>
                </a:tc>
              </a:tr>
              <a:tr h="360091">
                <a:tc>
                  <a:txBody>
                    <a:bodyPr/>
                    <a:lstStyle/>
                    <a:p>
                      <a:pPr algn="r"/>
                      <a:r>
                        <a:rPr lang="tr-TR" dirty="0" smtClean="0"/>
                        <a:t>391 Hesaplanan KDV</a:t>
                      </a:r>
                      <a:endParaRPr lang="tr-TR" dirty="0"/>
                    </a:p>
                  </a:txBody>
                  <a:tcPr/>
                </a:tc>
                <a:tc>
                  <a:txBody>
                    <a:bodyPr/>
                    <a:lstStyle/>
                    <a:p>
                      <a:endParaRPr lang="tr-TR" dirty="0"/>
                    </a:p>
                  </a:txBody>
                  <a:tcPr/>
                </a:tc>
                <a:tc>
                  <a:txBody>
                    <a:bodyPr/>
                    <a:lstStyle/>
                    <a:p>
                      <a:r>
                        <a:rPr lang="tr-TR" sz="1800" kern="1200" dirty="0" smtClean="0">
                          <a:solidFill>
                            <a:schemeClr val="dk1"/>
                          </a:solidFill>
                          <a:effectLst/>
                          <a:latin typeface="+mn-lt"/>
                          <a:ea typeface="+mn-ea"/>
                          <a:cs typeface="+mn-cs"/>
                        </a:rPr>
                        <a:t>XX.000,00</a:t>
                      </a:r>
                      <a:endParaRPr lang="tr-TR" sz="180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63752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KİRA GELİRLERİNİN MUHASEBELEŞTİRİLMESİ </a:t>
            </a:r>
          </a:p>
        </p:txBody>
      </p:sp>
      <p:sp>
        <p:nvSpPr>
          <p:cNvPr id="3" name="İçerik Yer Tutucusu 2"/>
          <p:cNvSpPr>
            <a:spLocks noGrp="1"/>
          </p:cNvSpPr>
          <p:nvPr>
            <p:ph idx="1"/>
          </p:nvPr>
        </p:nvSpPr>
        <p:spPr/>
        <p:txBody>
          <a:bodyPr>
            <a:normAutofit lnSpcReduction="10000"/>
          </a:bodyPr>
          <a:lstStyle/>
          <a:p>
            <a:pPr algn="just"/>
            <a:r>
              <a:rPr lang="tr-TR" sz="2800" dirty="0"/>
              <a:t>Organize sanayi bölgelerinin gelirleri arasında bölge ortak mülklerinin kira gelirleri de sayılmıştır</a:t>
            </a:r>
            <a:r>
              <a:rPr lang="tr-TR" sz="2800" dirty="0" smtClean="0"/>
              <a:t>. </a:t>
            </a:r>
          </a:p>
          <a:p>
            <a:pPr marL="45720" indent="0" algn="just">
              <a:buNone/>
            </a:pPr>
            <a:r>
              <a:rPr lang="tr-TR" sz="2800" b="1" dirty="0" smtClean="0"/>
              <a:t>Gelir/Kurumlar Vergisi Açısından Kira Gelirleri;</a:t>
            </a:r>
            <a:endParaRPr lang="tr-TR" sz="2800" b="1" dirty="0"/>
          </a:p>
          <a:p>
            <a:pPr marL="45720" indent="0" algn="just">
              <a:buNone/>
            </a:pPr>
            <a:r>
              <a:rPr lang="tr-TR" sz="2800" dirty="0" smtClean="0"/>
              <a:t>Organize sanayi bölgeleri vergi uygulamalarında dernek olarak kabul edildiğinden OSB’lere yapılan kira ödemelerinden gelir vergisi kesintisi yapılmaktadır. OSB’lere ait taşınmazların bir iktisadi işletme oluşturacak şekilde kiralanması halinde oluşacak iktisadi işletme kurumlar vergisi mükellefi olacağından elde edilen kira gelirleri üzerinden vergi kesintisi yapılmayacaktır. </a:t>
            </a:r>
          </a:p>
          <a:p>
            <a:pPr marL="45720" indent="0" algn="just">
              <a:buNone/>
            </a:pPr>
            <a:endParaRPr lang="tr-TR" sz="2800" dirty="0"/>
          </a:p>
          <a:p>
            <a:pPr marL="45720" indent="0" algn="just">
              <a:buNone/>
            </a:pPr>
            <a:endParaRPr lang="tr-TR" sz="2800" dirty="0" smtClean="0"/>
          </a:p>
        </p:txBody>
      </p:sp>
    </p:spTree>
    <p:extLst>
      <p:ext uri="{BB962C8B-B14F-4D97-AF65-F5344CB8AC3E}">
        <p14:creationId xmlns:p14="http://schemas.microsoft.com/office/powerpoint/2010/main" val="180428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200724828"/>
              </p:ext>
            </p:extLst>
          </p:nvPr>
        </p:nvGraphicFramePr>
        <p:xfrm>
          <a:off x="819508" y="3142481"/>
          <a:ext cx="9601200" cy="2484120"/>
        </p:xfrm>
        <a:graphic>
          <a:graphicData uri="http://schemas.openxmlformats.org/drawingml/2006/table">
            <a:tbl>
              <a:tblPr firstRow="1" bandRow="1">
                <a:tableStyleId>{B301B821-A1FF-4177-AEE7-76D212191A09}</a:tableStyleId>
              </a:tblPr>
              <a:tblGrid>
                <a:gridCol w="5388735"/>
                <a:gridCol w="2125014"/>
                <a:gridCol w="2087451"/>
              </a:tblGrid>
              <a:tr h="370840">
                <a:tc>
                  <a:txBody>
                    <a:bodyPr/>
                    <a:lstStyle/>
                    <a:p>
                      <a:r>
                        <a:rPr lang="tr-TR" dirty="0" smtClean="0"/>
                        <a:t>ÖRNEK 1</a:t>
                      </a:r>
                      <a:r>
                        <a:rPr lang="tr-TR" baseline="0" dirty="0" smtClean="0"/>
                        <a:t> </a:t>
                      </a:r>
                      <a:endParaRPr lang="tr-TR" dirty="0"/>
                    </a:p>
                  </a:txBody>
                  <a:tcPr/>
                </a:tc>
                <a:tc>
                  <a:txBody>
                    <a:bodyPr/>
                    <a:lstStyle/>
                    <a:p>
                      <a:r>
                        <a:rPr lang="tr-TR" dirty="0" smtClean="0"/>
                        <a:t>BORÇ</a:t>
                      </a:r>
                      <a:r>
                        <a:rPr lang="tr-TR" baseline="0" dirty="0" smtClean="0"/>
                        <a:t> </a:t>
                      </a:r>
                      <a:endParaRPr lang="tr-TR" dirty="0"/>
                    </a:p>
                  </a:txBody>
                  <a:tcPr/>
                </a:tc>
                <a:tc>
                  <a:txBody>
                    <a:bodyPr/>
                    <a:lstStyle/>
                    <a:p>
                      <a:r>
                        <a:rPr lang="tr-TR" dirty="0" smtClean="0"/>
                        <a:t>ALACAK</a:t>
                      </a:r>
                      <a:endParaRPr lang="tr-TR" dirty="0"/>
                    </a:p>
                  </a:txBody>
                  <a:tcPr/>
                </a:tc>
              </a:tr>
              <a:tr h="370840">
                <a:tc>
                  <a:txBody>
                    <a:bodyPr/>
                    <a:lstStyle/>
                    <a:p>
                      <a:r>
                        <a:rPr lang="tr-TR" dirty="0" smtClean="0"/>
                        <a:t>120</a:t>
                      </a:r>
                      <a:r>
                        <a:rPr lang="tr-TR" baseline="0" dirty="0" smtClean="0"/>
                        <a:t> Alıcılar</a:t>
                      </a:r>
                      <a:endParaRPr lang="tr-TR" dirty="0"/>
                    </a:p>
                  </a:txBody>
                  <a:tcPr/>
                </a:tc>
                <a:tc>
                  <a:txBody>
                    <a:bodyPr/>
                    <a:lstStyle/>
                    <a:p>
                      <a:r>
                        <a:rPr lang="tr-TR" sz="1800" kern="1200" dirty="0" smtClean="0">
                          <a:solidFill>
                            <a:schemeClr val="dk1"/>
                          </a:solidFill>
                          <a:effectLst/>
                          <a:latin typeface="+mn-lt"/>
                          <a:ea typeface="+mn-ea"/>
                          <a:cs typeface="+mn-cs"/>
                        </a:rPr>
                        <a:t>XX.000,00</a:t>
                      </a:r>
                      <a:endParaRPr lang="tr-TR" dirty="0"/>
                    </a:p>
                  </a:txBody>
                  <a:tcPr/>
                </a:tc>
                <a:tc>
                  <a:txBody>
                    <a:bodyPr/>
                    <a:lstStyle/>
                    <a:p>
                      <a:endParaRPr lang="tr-TR"/>
                    </a:p>
                  </a:txBody>
                  <a:tcPr/>
                </a:tc>
              </a:tr>
              <a:tr h="182880">
                <a:tc>
                  <a:txBody>
                    <a:bodyPr/>
                    <a:lstStyle/>
                    <a:p>
                      <a:pPr algn="l"/>
                      <a:r>
                        <a:rPr lang="tr-TR" dirty="0" smtClean="0"/>
                        <a:t>193 Peş.</a:t>
                      </a:r>
                      <a:r>
                        <a:rPr lang="tr-TR" baseline="0" dirty="0" smtClean="0"/>
                        <a:t> Öd. Ver.</a:t>
                      </a:r>
                      <a:r>
                        <a:rPr lang="tr-TR" dirty="0" smtClean="0"/>
                        <a:t>/ 770</a:t>
                      </a:r>
                      <a:r>
                        <a:rPr lang="tr-TR" baseline="0" dirty="0" smtClean="0"/>
                        <a:t> Gen. Yön. </a:t>
                      </a:r>
                      <a:r>
                        <a:rPr lang="tr-TR" baseline="0" dirty="0" err="1" smtClean="0"/>
                        <a:t>Gid</a:t>
                      </a:r>
                      <a:r>
                        <a:rPr lang="tr-TR" baseline="0" dirty="0" smtClean="0"/>
                        <a:t>.</a:t>
                      </a:r>
                      <a:r>
                        <a:rPr lang="tr-TR" dirty="0" smtClean="0"/>
                        <a:t>  </a:t>
                      </a:r>
                      <a:endParaRPr lang="tr-TR" dirty="0"/>
                    </a:p>
                  </a:txBody>
                  <a:tcPr/>
                </a:tc>
                <a:tc>
                  <a:txBody>
                    <a:bodyPr/>
                    <a:lstStyle/>
                    <a:p>
                      <a:r>
                        <a:rPr lang="tr-TR" dirty="0" smtClean="0"/>
                        <a:t>XX.000,00</a:t>
                      </a:r>
                      <a:endParaRPr lang="tr-TR" dirty="0"/>
                    </a:p>
                  </a:txBody>
                  <a:tcPr/>
                </a:tc>
                <a:tc>
                  <a:txBody>
                    <a:bodyPr/>
                    <a:lstStyle/>
                    <a:p>
                      <a:endParaRPr lang="tr-TR" sz="1800" kern="1200" dirty="0">
                        <a:solidFill>
                          <a:schemeClr val="dk1"/>
                        </a:solidFill>
                        <a:effectLst/>
                        <a:latin typeface="+mn-lt"/>
                        <a:ea typeface="+mn-ea"/>
                        <a:cs typeface="+mn-cs"/>
                      </a:endParaRPr>
                    </a:p>
                  </a:txBody>
                  <a:tcPr/>
                </a:tc>
              </a:tr>
              <a:tr h="182880">
                <a:tc>
                  <a:txBody>
                    <a:bodyPr/>
                    <a:lstStyle/>
                    <a:p>
                      <a:pPr algn="r"/>
                      <a:r>
                        <a:rPr lang="tr-TR" dirty="0" smtClean="0"/>
                        <a:t>600-602-649 (Tercihen)</a:t>
                      </a:r>
                      <a:endParaRPr lang="tr-TR" dirty="0"/>
                    </a:p>
                  </a:txBody>
                  <a:tcPr/>
                </a:tc>
                <a:tc>
                  <a:txBody>
                    <a:bodyPr/>
                    <a:lstStyle/>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effectLst/>
                          <a:latin typeface="+mn-lt"/>
                          <a:ea typeface="+mn-ea"/>
                          <a:cs typeface="+mn-cs"/>
                        </a:rPr>
                        <a:t>XX.000,00</a:t>
                      </a:r>
                    </a:p>
                  </a:txBody>
                  <a:tcPr/>
                </a:tc>
              </a:tr>
              <a:tr h="370840">
                <a:tc>
                  <a:txBody>
                    <a:bodyPr/>
                    <a:lstStyle/>
                    <a:p>
                      <a:pPr algn="r"/>
                      <a:r>
                        <a:rPr lang="tr-TR" dirty="0" smtClean="0"/>
                        <a:t>391 Hesaplanan KDV</a:t>
                      </a:r>
                      <a:endParaRPr lang="tr-TR" dirty="0"/>
                    </a:p>
                  </a:txBody>
                  <a:tcPr/>
                </a:tc>
                <a:tc>
                  <a:txBody>
                    <a:bodyPr/>
                    <a:lstStyle/>
                    <a:p>
                      <a:endParaRPr lang="tr-TR" dirty="0"/>
                    </a:p>
                  </a:txBody>
                  <a:tcPr/>
                </a:tc>
                <a:tc>
                  <a:txBody>
                    <a:bodyPr/>
                    <a:lstStyle/>
                    <a:p>
                      <a:r>
                        <a:rPr lang="tr-TR" sz="1800" kern="1200" dirty="0" smtClean="0">
                          <a:solidFill>
                            <a:schemeClr val="dk1"/>
                          </a:solidFill>
                          <a:effectLst/>
                          <a:latin typeface="+mn-lt"/>
                          <a:ea typeface="+mn-ea"/>
                          <a:cs typeface="+mn-cs"/>
                        </a:rPr>
                        <a:t>XX.000,00</a:t>
                      </a:r>
                      <a:endParaRPr lang="tr-TR" sz="1800" kern="1200" dirty="0">
                        <a:solidFill>
                          <a:schemeClr val="dk1"/>
                        </a:solidFill>
                        <a:effectLst/>
                        <a:latin typeface="+mn-lt"/>
                        <a:ea typeface="+mn-ea"/>
                        <a:cs typeface="+mn-cs"/>
                      </a:endParaRPr>
                    </a:p>
                  </a:txBody>
                  <a:tcPr/>
                </a:tc>
              </a:tr>
              <a:tr h="370840">
                <a:tc gridSpan="3">
                  <a:txBody>
                    <a:bodyPr/>
                    <a:lstStyle/>
                    <a:p>
                      <a:r>
                        <a:rPr lang="tr-TR" dirty="0" smtClean="0"/>
                        <a:t>Not: Bazı OSB’lerde hem stopaj hem KDV,</a:t>
                      </a:r>
                      <a:r>
                        <a:rPr lang="tr-TR" baseline="0" dirty="0" smtClean="0"/>
                        <a:t> bazılarında sadece stopaj bazılarında sadece KDV uygulanmaktır. Kayıtlar bu durumlara göre oluşmaktadır. </a:t>
                      </a:r>
                      <a:endParaRPr lang="tr-TR" dirty="0"/>
                    </a:p>
                  </a:txBody>
                  <a:tcPr/>
                </a:tc>
                <a:tc hMerge="1">
                  <a:txBody>
                    <a:bodyPr/>
                    <a:lstStyle/>
                    <a:p>
                      <a:endParaRPr lang="tr-TR" dirty="0"/>
                    </a:p>
                  </a:txBody>
                  <a:tcPr/>
                </a:tc>
                <a:tc hMerge="1">
                  <a:txBody>
                    <a:bodyPr/>
                    <a:lstStyle/>
                    <a:p>
                      <a:endParaRPr lang="tr-TR" dirty="0"/>
                    </a:p>
                  </a:txBody>
                  <a:tcPr/>
                </a:tc>
              </a:tr>
            </a:tbl>
          </a:graphicData>
        </a:graphic>
      </p:graphicFrame>
      <p:sp>
        <p:nvSpPr>
          <p:cNvPr id="5" name="Metin kutusu 4"/>
          <p:cNvSpPr txBox="1"/>
          <p:nvPr/>
        </p:nvSpPr>
        <p:spPr>
          <a:xfrm>
            <a:off x="918712" y="353683"/>
            <a:ext cx="9402793" cy="2492990"/>
          </a:xfrm>
          <a:prstGeom prst="rect">
            <a:avLst/>
          </a:prstGeom>
          <a:noFill/>
        </p:spPr>
        <p:txBody>
          <a:bodyPr wrap="square" rtlCol="0">
            <a:spAutoFit/>
          </a:bodyPr>
          <a:lstStyle/>
          <a:p>
            <a:r>
              <a:rPr lang="tr-TR" sz="2600" b="1" dirty="0" smtClean="0"/>
              <a:t>Katma Değer Vergisi Açısından;</a:t>
            </a:r>
          </a:p>
          <a:p>
            <a:endParaRPr lang="tr-TR" sz="2600" dirty="0"/>
          </a:p>
          <a:p>
            <a:pPr algn="just"/>
            <a:r>
              <a:rPr lang="tr-TR" sz="2600" dirty="0" smtClean="0"/>
              <a:t>KDVK </a:t>
            </a:r>
            <a:r>
              <a:rPr lang="tr-TR" sz="2600" dirty="0"/>
              <a:t>17/4-d maddesi kapsamında iktisadi işletmeye dahil olmayan gayrimenkullerin kiralanması işlemleri KDV’den istisnadır. İktisadi işletme </a:t>
            </a:r>
            <a:r>
              <a:rPr lang="tr-TR" sz="2600" dirty="0" smtClean="0"/>
              <a:t>oluşması </a:t>
            </a:r>
            <a:r>
              <a:rPr lang="tr-TR" sz="2600" dirty="0"/>
              <a:t>halinde ise kiralama işlemi KDV’ye tabi olacaktır</a:t>
            </a:r>
            <a:r>
              <a:rPr lang="tr-TR" sz="2600" dirty="0" smtClean="0"/>
              <a:t>.</a:t>
            </a:r>
            <a:endParaRPr lang="tr-TR" sz="2600" dirty="0"/>
          </a:p>
        </p:txBody>
      </p:sp>
    </p:spTree>
    <p:extLst>
      <p:ext uri="{BB962C8B-B14F-4D97-AF65-F5344CB8AC3E}">
        <p14:creationId xmlns:p14="http://schemas.microsoft.com/office/powerpoint/2010/main" val="76687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2468068"/>
              </p:ext>
            </p:extLst>
          </p:nvPr>
        </p:nvGraphicFramePr>
        <p:xfrm>
          <a:off x="1372673" y="1300767"/>
          <a:ext cx="9601200" cy="3162480"/>
        </p:xfrm>
        <a:graphic>
          <a:graphicData uri="http://schemas.openxmlformats.org/drawingml/2006/table">
            <a:tbl>
              <a:tblPr firstRow="1" bandRow="1">
                <a:tableStyleId>{B301B821-A1FF-4177-AEE7-76D212191A09}</a:tableStyleId>
              </a:tblPr>
              <a:tblGrid>
                <a:gridCol w="4654639"/>
                <a:gridCol w="4946561"/>
              </a:tblGrid>
              <a:tr h="632496">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r>
              <a:tr h="632496">
                <a:tc>
                  <a:txBody>
                    <a:bodyPr/>
                    <a:lstStyle/>
                    <a:p>
                      <a:r>
                        <a:rPr lang="tr-TR" dirty="0" smtClean="0"/>
                        <a:t>600/602/649.01</a:t>
                      </a:r>
                      <a:endParaRPr lang="tr-TR" dirty="0"/>
                    </a:p>
                  </a:txBody>
                  <a:tcPr/>
                </a:tc>
                <a:tc>
                  <a:txBody>
                    <a:bodyPr/>
                    <a:lstStyle/>
                    <a:p>
                      <a:r>
                        <a:rPr lang="tr-TR" dirty="0" smtClean="0"/>
                        <a:t>İŞYERİ</a:t>
                      </a:r>
                      <a:r>
                        <a:rPr lang="tr-TR" baseline="0" dirty="0" smtClean="0"/>
                        <a:t> VE SOSYAL TESİS KİRA GELİRİ</a:t>
                      </a:r>
                      <a:endParaRPr lang="tr-TR" dirty="0"/>
                    </a:p>
                  </a:txBody>
                  <a:tcPr/>
                </a:tc>
              </a:tr>
              <a:tr h="632496">
                <a:tc>
                  <a:txBody>
                    <a:bodyPr/>
                    <a:lstStyle/>
                    <a:p>
                      <a:r>
                        <a:rPr lang="tr-TR" dirty="0" smtClean="0"/>
                        <a:t>600/602/649.02</a:t>
                      </a:r>
                      <a:endParaRPr lang="tr-TR" dirty="0"/>
                    </a:p>
                  </a:txBody>
                  <a:tcPr/>
                </a:tc>
                <a:tc>
                  <a:txBody>
                    <a:bodyPr/>
                    <a:lstStyle/>
                    <a:p>
                      <a:r>
                        <a:rPr lang="tr-TR" dirty="0" smtClean="0"/>
                        <a:t>BAZ İSTASYON</a:t>
                      </a:r>
                      <a:r>
                        <a:rPr lang="tr-TR" baseline="0" dirty="0" smtClean="0"/>
                        <a:t> YERİ KİRA GELİRİ</a:t>
                      </a:r>
                      <a:endParaRPr lang="tr-TR" dirty="0"/>
                    </a:p>
                  </a:txBody>
                  <a:tcPr/>
                </a:tc>
              </a:tr>
              <a:tr h="632496">
                <a:tc>
                  <a:txBody>
                    <a:bodyPr/>
                    <a:lstStyle/>
                    <a:p>
                      <a:r>
                        <a:rPr lang="tr-TR" dirty="0" smtClean="0"/>
                        <a:t>600/602/649.03</a:t>
                      </a:r>
                      <a:endParaRPr lang="tr-TR" dirty="0"/>
                    </a:p>
                  </a:txBody>
                  <a:tcPr/>
                </a:tc>
                <a:tc>
                  <a:txBody>
                    <a:bodyPr/>
                    <a:lstStyle/>
                    <a:p>
                      <a:r>
                        <a:rPr lang="tr-TR" dirty="0" smtClean="0"/>
                        <a:t>SALON</a:t>
                      </a:r>
                      <a:r>
                        <a:rPr lang="tr-TR" baseline="0" dirty="0" smtClean="0"/>
                        <a:t> KİRALAMA GELİRİ</a:t>
                      </a:r>
                      <a:endParaRPr lang="tr-TR" dirty="0"/>
                    </a:p>
                  </a:txBody>
                  <a:tcPr/>
                </a:tc>
              </a:tr>
              <a:tr h="632496">
                <a:tc>
                  <a:txBody>
                    <a:bodyPr/>
                    <a:lstStyle/>
                    <a:p>
                      <a:r>
                        <a:rPr lang="tr-TR" dirty="0" smtClean="0"/>
                        <a:t>600/602/649.04</a:t>
                      </a:r>
                      <a:endParaRPr lang="tr-TR" dirty="0"/>
                    </a:p>
                  </a:txBody>
                  <a:tcPr/>
                </a:tc>
                <a:tc>
                  <a:txBody>
                    <a:bodyPr/>
                    <a:lstStyle/>
                    <a:p>
                      <a:r>
                        <a:rPr lang="tr-TR" dirty="0" smtClean="0"/>
                        <a:t>EĞİTİM SALONU VE FUAYE ALANI KİRA GELİRİ</a:t>
                      </a:r>
                      <a:endParaRPr lang="tr-TR" dirty="0"/>
                    </a:p>
                  </a:txBody>
                  <a:tcPr/>
                </a:tc>
              </a:tr>
            </a:tbl>
          </a:graphicData>
        </a:graphic>
      </p:graphicFrame>
      <p:pic>
        <p:nvPicPr>
          <p:cNvPr id="3"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23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9549" y="1565829"/>
            <a:ext cx="6760562" cy="2751338"/>
          </a:xfrm>
        </p:spPr>
        <p:txBody>
          <a:bodyPr>
            <a:normAutofit/>
          </a:bodyPr>
          <a:lstStyle/>
          <a:p>
            <a:r>
              <a:rPr lang="tr-TR" sz="7200" dirty="0" smtClean="0"/>
              <a:t>Muhasebe politikaları</a:t>
            </a:r>
            <a:endParaRPr lang="tr-TR" sz="72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082" y="0"/>
            <a:ext cx="4427917" cy="6858000"/>
          </a:xfrm>
          <a:prstGeom prst="rect">
            <a:avLst/>
          </a:prstGeom>
        </p:spPr>
      </p:pic>
    </p:spTree>
    <p:extLst>
      <p:ext uri="{BB962C8B-B14F-4D97-AF65-F5344CB8AC3E}">
        <p14:creationId xmlns:p14="http://schemas.microsoft.com/office/powerpoint/2010/main" val="276704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265981"/>
            <a:ext cx="10091468" cy="1143000"/>
          </a:xfrm>
        </p:spPr>
        <p:txBody>
          <a:bodyPr>
            <a:normAutofit/>
          </a:bodyPr>
          <a:lstStyle/>
          <a:p>
            <a:r>
              <a:rPr lang="tr-TR" sz="2800" dirty="0" smtClean="0"/>
              <a:t>BAKANLIK KREDİSİ İŞLEMLERİNİN MUHASEBELEŞTİRİLMESİ </a:t>
            </a:r>
            <a:endParaRPr lang="tr-TR" sz="2800" dirty="0"/>
          </a:p>
        </p:txBody>
      </p:sp>
      <p:sp>
        <p:nvSpPr>
          <p:cNvPr id="6" name="Dikdörtgen 5"/>
          <p:cNvSpPr/>
          <p:nvPr/>
        </p:nvSpPr>
        <p:spPr>
          <a:xfrm>
            <a:off x="1424431" y="3105835"/>
            <a:ext cx="9601200" cy="461665"/>
          </a:xfrm>
          <a:prstGeom prst="rect">
            <a:avLst/>
          </a:prstGeom>
        </p:spPr>
        <p:txBody>
          <a:bodyPr wrap="square">
            <a:spAutoFit/>
          </a:bodyPr>
          <a:lstStyle/>
          <a:p>
            <a:r>
              <a:rPr lang="tr-TR" sz="2400" b="1" cap="all" dirty="0">
                <a:solidFill>
                  <a:schemeClr val="accent1"/>
                </a:solidFill>
                <a:effectLst>
                  <a:outerShdw blurRad="38100" dist="25400" dir="18900000" algn="bl" rotWithShape="0">
                    <a:schemeClr val="bg1">
                      <a:alpha val="80000"/>
                    </a:schemeClr>
                  </a:outerShdw>
                </a:effectLst>
                <a:latin typeface="+mj-lt"/>
                <a:ea typeface="+mj-ea"/>
                <a:cs typeface="+mj-cs"/>
              </a:rPr>
              <a:t>BAKANLIK KREDİSİ </a:t>
            </a:r>
            <a:r>
              <a:rPr lang="tr-TR" sz="2400" b="1" cap="all" dirty="0" smtClean="0">
                <a:solidFill>
                  <a:schemeClr val="accent1"/>
                </a:solidFill>
                <a:effectLst>
                  <a:outerShdw blurRad="38100" dist="25400" dir="18900000" algn="bl" rotWithShape="0">
                    <a:schemeClr val="bg1">
                      <a:alpha val="80000"/>
                    </a:schemeClr>
                  </a:outerShdw>
                </a:effectLst>
                <a:latin typeface="+mj-lt"/>
                <a:ea typeface="+mj-ea"/>
                <a:cs typeface="+mj-cs"/>
              </a:rPr>
              <a:t>ÖDEMELERİ</a:t>
            </a:r>
            <a:endParaRPr lang="tr-TR" sz="2400" b="1" cap="all" dirty="0">
              <a:solidFill>
                <a:schemeClr val="accent1"/>
              </a:solidFill>
              <a:effectLst>
                <a:outerShdw blurRad="38100" dist="25400" dir="18900000" algn="bl" rotWithShape="0">
                  <a:schemeClr val="bg1">
                    <a:alpha val="80000"/>
                  </a:schemeClr>
                </a:outerShdw>
              </a:effectLst>
              <a:latin typeface="+mj-lt"/>
              <a:ea typeface="+mj-ea"/>
              <a:cs typeface="+mj-cs"/>
            </a:endParaRPr>
          </a:p>
        </p:txBody>
      </p:sp>
      <p:graphicFrame>
        <p:nvGraphicFramePr>
          <p:cNvPr id="8" name="Tablo 7"/>
          <p:cNvGraphicFramePr>
            <a:graphicFrameLocks noGrp="1"/>
          </p:cNvGraphicFramePr>
          <p:nvPr>
            <p:extLst>
              <p:ext uri="{D42A27DB-BD31-4B8C-83A1-F6EECF244321}">
                <p14:modId xmlns:p14="http://schemas.microsoft.com/office/powerpoint/2010/main" val="3290831800"/>
              </p:ext>
            </p:extLst>
          </p:nvPr>
        </p:nvGraphicFramePr>
        <p:xfrm>
          <a:off x="1234825" y="1043676"/>
          <a:ext cx="9790806" cy="2027275"/>
        </p:xfrm>
        <a:graphic>
          <a:graphicData uri="http://schemas.openxmlformats.org/drawingml/2006/table">
            <a:tbl>
              <a:tblPr firstRow="1" bandRow="1">
                <a:tableStyleId>{5C22544A-7EE6-4342-B048-85BDC9FD1C3A}</a:tableStyleId>
              </a:tblPr>
              <a:tblGrid>
                <a:gridCol w="2447702"/>
                <a:gridCol w="3787948"/>
                <a:gridCol w="1623324"/>
                <a:gridCol w="1931832"/>
              </a:tblGrid>
              <a:tr h="474424">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c>
                  <a:txBody>
                    <a:bodyPr/>
                    <a:lstStyle/>
                    <a:p>
                      <a:pPr algn="ctr"/>
                      <a:r>
                        <a:rPr lang="tr-TR" dirty="0" smtClean="0"/>
                        <a:t>BORÇ TUTARI</a:t>
                      </a:r>
                      <a:endParaRPr lang="tr-TR" dirty="0"/>
                    </a:p>
                  </a:txBody>
                  <a:tcPr/>
                </a:tc>
                <a:tc>
                  <a:txBody>
                    <a:bodyPr/>
                    <a:lstStyle/>
                    <a:p>
                      <a:pPr algn="ctr"/>
                      <a:r>
                        <a:rPr lang="tr-TR" dirty="0" smtClean="0"/>
                        <a:t>ALACAK TUTARI</a:t>
                      </a:r>
                      <a:endParaRPr lang="tr-TR" dirty="0"/>
                    </a:p>
                  </a:txBody>
                  <a:tcPr/>
                </a:tc>
              </a:tr>
              <a:tr h="686473">
                <a:tc>
                  <a:txBody>
                    <a:bodyPr/>
                    <a:lstStyle/>
                    <a:p>
                      <a:r>
                        <a:rPr lang="tr-TR" dirty="0" smtClean="0"/>
                        <a:t>102.01</a:t>
                      </a:r>
                      <a:endParaRPr lang="tr-TR" dirty="0"/>
                    </a:p>
                  </a:txBody>
                  <a:tcPr/>
                </a:tc>
                <a:tc>
                  <a:txBody>
                    <a:bodyPr/>
                    <a:lstStyle/>
                    <a:p>
                      <a:r>
                        <a:rPr lang="tr-TR" dirty="0" smtClean="0"/>
                        <a:t>XXX BANKASI</a:t>
                      </a:r>
                      <a:endParaRPr lang="tr-TR" dirty="0"/>
                    </a:p>
                  </a:txBody>
                  <a:tcPr/>
                </a:tc>
                <a:tc>
                  <a:txBody>
                    <a:bodyPr/>
                    <a:lstStyle/>
                    <a:p>
                      <a:pPr algn="ctr"/>
                      <a:r>
                        <a:rPr lang="tr-TR" dirty="0" smtClean="0"/>
                        <a:t>XX</a:t>
                      </a:r>
                      <a:endParaRPr lang="tr-TR" dirty="0"/>
                    </a:p>
                  </a:txBody>
                  <a:tcPr/>
                </a:tc>
                <a:tc>
                  <a:txBody>
                    <a:bodyPr/>
                    <a:lstStyle/>
                    <a:p>
                      <a:endParaRPr lang="tr-TR" dirty="0"/>
                    </a:p>
                  </a:txBody>
                  <a:tcPr/>
                </a:tc>
              </a:tr>
              <a:tr h="474424">
                <a:tc>
                  <a:txBody>
                    <a:bodyPr/>
                    <a:lstStyle/>
                    <a:p>
                      <a:r>
                        <a:rPr lang="tr-TR" dirty="0" smtClean="0"/>
                        <a:t>300.01</a:t>
                      </a:r>
                      <a:endParaRPr lang="tr-TR" dirty="0"/>
                    </a:p>
                  </a:txBody>
                  <a:tcPr/>
                </a:tc>
                <a:tc>
                  <a:txBody>
                    <a:bodyPr/>
                    <a:lstStyle/>
                    <a:p>
                      <a:r>
                        <a:rPr lang="tr-TR" dirty="0" smtClean="0"/>
                        <a:t>KISA</a:t>
                      </a:r>
                      <a:r>
                        <a:rPr lang="tr-TR" baseline="0" dirty="0" smtClean="0"/>
                        <a:t> VADELİ BANKA KREDİLERİ</a:t>
                      </a:r>
                      <a:endParaRPr lang="tr-TR" dirty="0"/>
                    </a:p>
                  </a:txBody>
                  <a:tcPr/>
                </a:tc>
                <a:tc>
                  <a:txBody>
                    <a:bodyPr/>
                    <a:lstStyle/>
                    <a:p>
                      <a:pPr algn="ctr"/>
                      <a:endParaRPr lang="tr-TR" dirty="0"/>
                    </a:p>
                  </a:txBody>
                  <a:tcPr/>
                </a:tc>
                <a:tc>
                  <a:txBody>
                    <a:bodyPr/>
                    <a:lstStyle/>
                    <a:p>
                      <a:pPr algn="ctr"/>
                      <a:r>
                        <a:rPr lang="tr-TR" dirty="0" smtClean="0"/>
                        <a:t>XX</a:t>
                      </a:r>
                      <a:endParaRPr lang="tr-TR" dirty="0"/>
                    </a:p>
                  </a:txBody>
                  <a:tcPr/>
                </a:tc>
              </a:tr>
              <a:tr h="391954">
                <a:tc>
                  <a:txBody>
                    <a:bodyPr/>
                    <a:lstStyle/>
                    <a:p>
                      <a:r>
                        <a:rPr lang="tr-TR" dirty="0" smtClean="0"/>
                        <a:t>400.01</a:t>
                      </a:r>
                      <a:endParaRPr lang="tr-TR" dirty="0"/>
                    </a:p>
                  </a:txBody>
                  <a:tcPr/>
                </a:tc>
                <a:tc>
                  <a:txBody>
                    <a:bodyPr/>
                    <a:lstStyle/>
                    <a:p>
                      <a:r>
                        <a:rPr lang="tr-TR" dirty="0" smtClean="0"/>
                        <a:t>UZUN VADELİ BANKA KREDİLERİ</a:t>
                      </a:r>
                      <a:endParaRPr lang="tr-TR" dirty="0"/>
                    </a:p>
                  </a:txBody>
                  <a:tcPr/>
                </a:tc>
                <a:tc>
                  <a:txBody>
                    <a:bodyPr/>
                    <a:lstStyle/>
                    <a:p>
                      <a:pPr algn="ctr"/>
                      <a:endParaRPr lang="tr-TR" dirty="0"/>
                    </a:p>
                  </a:txBody>
                  <a:tcPr/>
                </a:tc>
                <a:tc>
                  <a:txBody>
                    <a:bodyPr/>
                    <a:lstStyle/>
                    <a:p>
                      <a:endParaRPr lang="tr-TR" dirty="0"/>
                    </a:p>
                  </a:txBody>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4081353750"/>
              </p:ext>
            </p:extLst>
          </p:nvPr>
        </p:nvGraphicFramePr>
        <p:xfrm>
          <a:off x="1166004" y="3726611"/>
          <a:ext cx="9790806" cy="1651411"/>
        </p:xfrm>
        <a:graphic>
          <a:graphicData uri="http://schemas.openxmlformats.org/drawingml/2006/table">
            <a:tbl>
              <a:tblPr firstRow="1" bandRow="1">
                <a:tableStyleId>{5C22544A-7EE6-4342-B048-85BDC9FD1C3A}</a:tableStyleId>
              </a:tblPr>
              <a:tblGrid>
                <a:gridCol w="2447702"/>
                <a:gridCol w="3787948"/>
                <a:gridCol w="1623324"/>
                <a:gridCol w="1931832"/>
              </a:tblGrid>
              <a:tr h="474424">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c>
                  <a:txBody>
                    <a:bodyPr/>
                    <a:lstStyle/>
                    <a:p>
                      <a:pPr algn="ctr"/>
                      <a:r>
                        <a:rPr lang="tr-TR" dirty="0" smtClean="0"/>
                        <a:t>BORÇ TUTARI</a:t>
                      </a:r>
                      <a:endParaRPr lang="tr-TR" dirty="0"/>
                    </a:p>
                  </a:txBody>
                  <a:tcPr/>
                </a:tc>
                <a:tc>
                  <a:txBody>
                    <a:bodyPr/>
                    <a:lstStyle/>
                    <a:p>
                      <a:pPr algn="ctr"/>
                      <a:r>
                        <a:rPr lang="tr-TR" dirty="0" smtClean="0"/>
                        <a:t>ALACAK TUTARI</a:t>
                      </a:r>
                      <a:endParaRPr lang="tr-TR" dirty="0"/>
                    </a:p>
                  </a:txBody>
                  <a:tcPr/>
                </a:tc>
              </a:tr>
              <a:tr h="370965">
                <a:tc>
                  <a:txBody>
                    <a:bodyPr/>
                    <a:lstStyle/>
                    <a:p>
                      <a:r>
                        <a:rPr lang="tr-TR" dirty="0" smtClean="0"/>
                        <a:t>102.01</a:t>
                      </a:r>
                      <a:endParaRPr lang="tr-TR" dirty="0"/>
                    </a:p>
                  </a:txBody>
                  <a:tcPr/>
                </a:tc>
                <a:tc>
                  <a:txBody>
                    <a:bodyPr/>
                    <a:lstStyle/>
                    <a:p>
                      <a:r>
                        <a:rPr lang="tr-TR" dirty="0" smtClean="0"/>
                        <a:t>XXX BANKASI</a:t>
                      </a:r>
                      <a:endParaRPr lang="tr-TR" dirty="0"/>
                    </a:p>
                  </a:txBody>
                  <a:tcPr/>
                </a:tc>
                <a:tc>
                  <a:txBody>
                    <a:bodyPr/>
                    <a:lstStyle/>
                    <a:p>
                      <a:pPr algn="ctr"/>
                      <a:endParaRPr lang="tr-TR" dirty="0"/>
                    </a:p>
                  </a:txBody>
                  <a:tcPr/>
                </a:tc>
                <a:tc>
                  <a:txBody>
                    <a:bodyPr/>
                    <a:lstStyle/>
                    <a:p>
                      <a:pPr algn="ctr"/>
                      <a:r>
                        <a:rPr lang="tr-TR" dirty="0" smtClean="0"/>
                        <a:t>XX</a:t>
                      </a:r>
                      <a:endParaRPr lang="tr-TR" dirty="0"/>
                    </a:p>
                  </a:txBody>
                  <a:tcPr/>
                </a:tc>
              </a:tr>
              <a:tr h="414068">
                <a:tc>
                  <a:txBody>
                    <a:bodyPr/>
                    <a:lstStyle/>
                    <a:p>
                      <a:r>
                        <a:rPr lang="tr-TR" dirty="0" smtClean="0"/>
                        <a:t>300.01.</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KISA</a:t>
                      </a:r>
                      <a:r>
                        <a:rPr lang="tr-TR" baseline="0" dirty="0" smtClean="0"/>
                        <a:t> VADELİ BANKA KREDİLERİ</a:t>
                      </a:r>
                      <a:endParaRPr lang="tr-TR" dirty="0"/>
                    </a:p>
                  </a:txBody>
                  <a:tcPr/>
                </a:tc>
                <a:tc>
                  <a:txBody>
                    <a:bodyPr/>
                    <a:lstStyle/>
                    <a:p>
                      <a:pPr algn="ctr"/>
                      <a:r>
                        <a:rPr lang="tr-TR" dirty="0" smtClean="0"/>
                        <a:t>XX</a:t>
                      </a:r>
                      <a:endParaRPr lang="tr-TR" dirty="0"/>
                    </a:p>
                  </a:txBody>
                  <a:tcPr/>
                </a:tc>
                <a:tc>
                  <a:txBody>
                    <a:bodyPr/>
                    <a:lstStyle/>
                    <a:p>
                      <a:pPr algn="ctr"/>
                      <a:endParaRPr lang="tr-TR" dirty="0"/>
                    </a:p>
                  </a:txBody>
                  <a:tcPr/>
                </a:tc>
              </a:tr>
              <a:tr h="391954">
                <a:tc>
                  <a:txBody>
                    <a:bodyPr/>
                    <a:lstStyle/>
                    <a:p>
                      <a:r>
                        <a:rPr lang="tr-TR" dirty="0" smtClean="0"/>
                        <a:t>780.01</a:t>
                      </a:r>
                      <a:endParaRPr lang="tr-TR" dirty="0"/>
                    </a:p>
                  </a:txBody>
                  <a:tcPr/>
                </a:tc>
                <a:tc>
                  <a:txBody>
                    <a:bodyPr/>
                    <a:lstStyle/>
                    <a:p>
                      <a:r>
                        <a:rPr lang="tr-TR" dirty="0" smtClean="0"/>
                        <a:t>FİNANSMAN</a:t>
                      </a:r>
                      <a:r>
                        <a:rPr lang="tr-TR" baseline="0" dirty="0" smtClean="0"/>
                        <a:t> GİDERİ </a:t>
                      </a:r>
                      <a:endParaRPr lang="tr-TR" dirty="0"/>
                    </a:p>
                  </a:txBody>
                  <a:tcPr/>
                </a:tc>
                <a:tc>
                  <a:txBody>
                    <a:bodyPr/>
                    <a:lstStyle/>
                    <a:p>
                      <a:pPr algn="ctr"/>
                      <a:r>
                        <a:rPr lang="tr-TR" dirty="0" smtClean="0"/>
                        <a:t>XX</a:t>
                      </a:r>
                      <a:endParaRPr lang="tr-TR" dirty="0"/>
                    </a:p>
                  </a:txBody>
                  <a:tcPr/>
                </a:tc>
                <a:tc>
                  <a:txBody>
                    <a:bodyPr/>
                    <a:lstStyle/>
                    <a:p>
                      <a:pPr algn="ctr"/>
                      <a:endParaRPr lang="tr-TR" sz="18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156766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571500"/>
            <a:ext cx="9601200" cy="1143000"/>
          </a:xfrm>
        </p:spPr>
        <p:txBody>
          <a:bodyPr>
            <a:normAutofit/>
          </a:bodyPr>
          <a:lstStyle/>
          <a:p>
            <a:r>
              <a:rPr lang="tr-TR" sz="2800" dirty="0"/>
              <a:t>FİNANSMAN GİDERİNİN YATIRIM MALİYETİNE AKTARIMI</a:t>
            </a:r>
          </a:p>
        </p:txBody>
      </p:sp>
      <p:graphicFrame>
        <p:nvGraphicFramePr>
          <p:cNvPr id="4" name="Tablo 3"/>
          <p:cNvGraphicFramePr>
            <a:graphicFrameLocks noGrp="1"/>
          </p:cNvGraphicFramePr>
          <p:nvPr>
            <p:extLst>
              <p:ext uri="{D42A27DB-BD31-4B8C-83A1-F6EECF244321}">
                <p14:modId xmlns:p14="http://schemas.microsoft.com/office/powerpoint/2010/main" val="1286981072"/>
              </p:ext>
            </p:extLst>
          </p:nvPr>
        </p:nvGraphicFramePr>
        <p:xfrm>
          <a:off x="1200597" y="836763"/>
          <a:ext cx="9790806" cy="1259457"/>
        </p:xfrm>
        <a:graphic>
          <a:graphicData uri="http://schemas.openxmlformats.org/drawingml/2006/table">
            <a:tbl>
              <a:tblPr firstRow="1" bandRow="1">
                <a:tableStyleId>{5C22544A-7EE6-4342-B048-85BDC9FD1C3A}</a:tableStyleId>
              </a:tblPr>
              <a:tblGrid>
                <a:gridCol w="2447702"/>
                <a:gridCol w="3787948"/>
                <a:gridCol w="1623324"/>
                <a:gridCol w="1931832"/>
              </a:tblGrid>
              <a:tr h="474424">
                <a:tc>
                  <a:txBody>
                    <a:bodyPr/>
                    <a:lstStyle/>
                    <a:p>
                      <a:pPr algn="ctr"/>
                      <a:r>
                        <a:rPr lang="tr-TR" dirty="0" smtClean="0"/>
                        <a:t>HESAP</a:t>
                      </a:r>
                      <a:r>
                        <a:rPr lang="tr-TR" baseline="0" dirty="0" smtClean="0"/>
                        <a:t> KODU</a:t>
                      </a:r>
                      <a:endParaRPr lang="tr-TR" dirty="0"/>
                    </a:p>
                  </a:txBody>
                  <a:tcPr/>
                </a:tc>
                <a:tc>
                  <a:txBody>
                    <a:bodyPr/>
                    <a:lstStyle/>
                    <a:p>
                      <a:pPr algn="ctr"/>
                      <a:r>
                        <a:rPr lang="tr-TR" dirty="0" smtClean="0"/>
                        <a:t>HESAP ADI</a:t>
                      </a:r>
                      <a:endParaRPr lang="tr-TR" dirty="0"/>
                    </a:p>
                  </a:txBody>
                  <a:tcPr/>
                </a:tc>
                <a:tc>
                  <a:txBody>
                    <a:bodyPr/>
                    <a:lstStyle/>
                    <a:p>
                      <a:pPr algn="ctr"/>
                      <a:r>
                        <a:rPr lang="tr-TR" dirty="0" smtClean="0"/>
                        <a:t>BORÇ TUTARI</a:t>
                      </a:r>
                      <a:endParaRPr lang="tr-TR" dirty="0"/>
                    </a:p>
                  </a:txBody>
                  <a:tcPr/>
                </a:tc>
                <a:tc>
                  <a:txBody>
                    <a:bodyPr/>
                    <a:lstStyle/>
                    <a:p>
                      <a:pPr algn="ctr"/>
                      <a:r>
                        <a:rPr lang="tr-TR" dirty="0" smtClean="0"/>
                        <a:t>ALACAK TUTARI</a:t>
                      </a:r>
                      <a:endParaRPr lang="tr-TR" dirty="0"/>
                    </a:p>
                  </a:txBody>
                  <a:tcPr/>
                </a:tc>
              </a:tr>
              <a:tr h="370965">
                <a:tc>
                  <a:txBody>
                    <a:bodyPr/>
                    <a:lstStyle/>
                    <a:p>
                      <a:r>
                        <a:rPr lang="tr-TR" dirty="0" smtClean="0"/>
                        <a:t>780.01</a:t>
                      </a:r>
                      <a:endParaRPr lang="tr-TR" dirty="0"/>
                    </a:p>
                  </a:txBody>
                  <a:tcPr/>
                </a:tc>
                <a:tc>
                  <a:txBody>
                    <a:bodyPr/>
                    <a:lstStyle/>
                    <a:p>
                      <a:r>
                        <a:rPr lang="tr-TR" dirty="0" smtClean="0"/>
                        <a:t>FİNANSMAN</a:t>
                      </a:r>
                      <a:r>
                        <a:rPr lang="tr-TR" baseline="0" dirty="0" smtClean="0"/>
                        <a:t> GİDERİ </a:t>
                      </a:r>
                      <a:endParaRPr lang="tr-TR" dirty="0"/>
                    </a:p>
                  </a:txBody>
                  <a:tcPr/>
                </a:tc>
                <a:tc>
                  <a:txBody>
                    <a:bodyPr/>
                    <a:lstStyle/>
                    <a:p>
                      <a:pPr algn="ctr"/>
                      <a:endParaRPr lang="tr-TR" dirty="0"/>
                    </a:p>
                  </a:txBody>
                  <a:tcPr/>
                </a:tc>
                <a:tc>
                  <a:txBody>
                    <a:bodyPr/>
                    <a:lstStyle/>
                    <a:p>
                      <a:pPr algn="ctr"/>
                      <a:r>
                        <a:rPr lang="tr-TR" dirty="0" smtClean="0"/>
                        <a:t>XX</a:t>
                      </a:r>
                      <a:endParaRPr lang="tr-TR" dirty="0"/>
                    </a:p>
                  </a:txBody>
                  <a:tcPr/>
                </a:tc>
              </a:tr>
              <a:tr h="414068">
                <a:tc>
                  <a:txBody>
                    <a:bodyPr/>
                    <a:lstStyle/>
                    <a:p>
                      <a:r>
                        <a:rPr lang="tr-TR" dirty="0" smtClean="0"/>
                        <a:t>258.01</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I.ETAP YATIRIM MALİYETİ</a:t>
                      </a:r>
                      <a:endParaRPr lang="tr-TR" dirty="0"/>
                    </a:p>
                  </a:txBody>
                  <a:tcPr/>
                </a:tc>
                <a:tc>
                  <a:txBody>
                    <a:bodyPr/>
                    <a:lstStyle/>
                    <a:p>
                      <a:pPr algn="ctr"/>
                      <a:r>
                        <a:rPr lang="tr-TR" dirty="0" smtClean="0"/>
                        <a:t>XX</a:t>
                      </a:r>
                      <a:endParaRPr lang="tr-TR" dirty="0"/>
                    </a:p>
                  </a:txBody>
                  <a:tcPr/>
                </a:tc>
                <a:tc>
                  <a:txBody>
                    <a:bodyPr/>
                    <a:lstStyle/>
                    <a:p>
                      <a:pPr algn="ctr"/>
                      <a:endParaRPr lang="tr-TR" dirty="0"/>
                    </a:p>
                  </a:txBody>
                  <a:tcPr/>
                </a:tc>
              </a:tr>
            </a:tbl>
          </a:graphicData>
        </a:graphic>
      </p:graphicFrame>
    </p:spTree>
    <p:extLst>
      <p:ext uri="{BB962C8B-B14F-4D97-AF65-F5344CB8AC3E}">
        <p14:creationId xmlns:p14="http://schemas.microsoft.com/office/powerpoint/2010/main" val="6199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00025" y="386366"/>
            <a:ext cx="11791950" cy="5357611"/>
          </a:xfrm>
          <a:prstGeom prst="rect">
            <a:avLst/>
          </a:prstGeom>
        </p:spPr>
      </p:pic>
    </p:spTree>
    <p:extLst>
      <p:ext uri="{BB962C8B-B14F-4D97-AF65-F5344CB8AC3E}">
        <p14:creationId xmlns:p14="http://schemas.microsoft.com/office/powerpoint/2010/main" val="155545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77602" y="347729"/>
            <a:ext cx="8718998" cy="1015663"/>
          </a:xfrm>
          <a:prstGeom prst="rect">
            <a:avLst/>
          </a:prstGeom>
          <a:noFill/>
        </p:spPr>
        <p:txBody>
          <a:bodyPr wrap="square" rtlCol="0">
            <a:spAutoFit/>
          </a:bodyPr>
          <a:lstStyle/>
          <a:p>
            <a:r>
              <a:rPr lang="tr-TR" sz="6000" b="1" cap="all" dirty="0">
                <a:solidFill>
                  <a:schemeClr val="accent1"/>
                </a:solidFill>
                <a:effectLst>
                  <a:outerShdw blurRad="38100" dist="25400" dir="18900000" algn="bl" rotWithShape="0">
                    <a:schemeClr val="bg1">
                      <a:alpha val="80000"/>
                    </a:schemeClr>
                  </a:outerShdw>
                </a:effectLst>
                <a:latin typeface="+mj-lt"/>
                <a:ea typeface="+mj-ea"/>
                <a:cs typeface="+mj-cs"/>
              </a:rPr>
              <a:t>TEŞEKKÜR EDERİZ. </a:t>
            </a:r>
          </a:p>
        </p:txBody>
      </p:sp>
      <p:sp>
        <p:nvSpPr>
          <p:cNvPr id="6" name="İçerik Yer Tutucusu 5"/>
          <p:cNvSpPr>
            <a:spLocks noGrp="1"/>
          </p:cNvSpPr>
          <p:nvPr>
            <p:ph idx="1"/>
          </p:nvPr>
        </p:nvSpPr>
        <p:spPr>
          <a:xfrm>
            <a:off x="1295400" y="1609860"/>
            <a:ext cx="9601200" cy="4114800"/>
          </a:xfrm>
        </p:spPr>
        <p:txBody>
          <a:bodyPr/>
          <a:lstStyle/>
          <a:p>
            <a:r>
              <a:rPr lang="tr-TR" b="1" dirty="0"/>
              <a:t>Y.M.M		</a:t>
            </a:r>
            <a:r>
              <a:rPr lang="tr-TR" b="1" dirty="0" smtClean="0"/>
              <a:t>:</a:t>
            </a:r>
            <a:r>
              <a:rPr lang="tr-TR" b="1" dirty="0"/>
              <a:t>ALİ </a:t>
            </a:r>
            <a:r>
              <a:rPr lang="tr-TR" b="1" dirty="0" smtClean="0"/>
              <a:t>YERLİ		</a:t>
            </a:r>
          </a:p>
          <a:p>
            <a:pPr marL="2423160" lvl="8" indent="0">
              <a:buNone/>
            </a:pPr>
            <a:r>
              <a:rPr lang="tr-TR" b="1" dirty="0"/>
              <a:t> </a:t>
            </a:r>
            <a:r>
              <a:rPr lang="tr-TR" b="1" dirty="0" smtClean="0"/>
              <a:t>       : info@aliyerli.com.tr</a:t>
            </a:r>
            <a:r>
              <a:rPr lang="tr-TR" b="1" dirty="0"/>
              <a:t>	</a:t>
            </a:r>
          </a:p>
          <a:p>
            <a:r>
              <a:rPr lang="tr-TR" b="1" dirty="0"/>
              <a:t>DENETÇİ S.M.M.M.	</a:t>
            </a:r>
            <a:r>
              <a:rPr lang="tr-TR" b="1" dirty="0" smtClean="0"/>
              <a:t>:</a:t>
            </a:r>
            <a:r>
              <a:rPr lang="tr-TR" b="1" dirty="0"/>
              <a:t>SERKAN </a:t>
            </a:r>
            <a:r>
              <a:rPr lang="tr-TR" b="1" dirty="0" smtClean="0"/>
              <a:t>BALTACI</a:t>
            </a:r>
          </a:p>
          <a:p>
            <a:pPr marL="45720" indent="0">
              <a:buNone/>
            </a:pPr>
            <a:r>
              <a:rPr lang="tr-TR" b="1" dirty="0"/>
              <a:t>	</a:t>
            </a:r>
            <a:r>
              <a:rPr lang="tr-TR" b="1" dirty="0" smtClean="0"/>
              <a:t>		:</a:t>
            </a:r>
            <a:r>
              <a:rPr lang="tr-TR" sz="1400" b="1" dirty="0"/>
              <a:t>sbaltaci@aliyerli.com.tr</a:t>
            </a:r>
          </a:p>
          <a:p>
            <a:r>
              <a:rPr lang="tr-TR" b="1" dirty="0" smtClean="0"/>
              <a:t>DENETÇİ </a:t>
            </a:r>
            <a:r>
              <a:rPr lang="tr-TR" b="1" dirty="0"/>
              <a:t>S.M.M.M.	</a:t>
            </a:r>
            <a:r>
              <a:rPr lang="tr-TR" b="1" dirty="0" smtClean="0"/>
              <a:t>:</a:t>
            </a:r>
            <a:r>
              <a:rPr lang="tr-TR" b="1" dirty="0"/>
              <a:t>SEVDA ACAR </a:t>
            </a:r>
            <a:r>
              <a:rPr lang="tr-TR" b="1" dirty="0" smtClean="0"/>
              <a:t>KENDİRLİ</a:t>
            </a:r>
          </a:p>
          <a:p>
            <a:pPr marL="2423160" lvl="8" indent="0">
              <a:buNone/>
            </a:pPr>
            <a:r>
              <a:rPr lang="tr-TR" b="1" dirty="0" smtClean="0"/>
              <a:t>	:sacar@aliyerli.com.tr</a:t>
            </a:r>
          </a:p>
          <a:p>
            <a:pPr marL="2423160" lvl="8" indent="0">
              <a:buNone/>
            </a:pPr>
            <a:endParaRPr lang="tr-TR" b="1" dirty="0"/>
          </a:p>
          <a:p>
            <a:r>
              <a:rPr lang="tr-TR" b="1" dirty="0"/>
              <a:t>DENETÇİ S.M.M.M.	</a:t>
            </a:r>
            <a:r>
              <a:rPr lang="tr-TR" b="1" dirty="0" smtClean="0"/>
              <a:t>:ERSİN TUNÇAY</a:t>
            </a:r>
            <a:endParaRPr lang="tr-TR" b="1" dirty="0"/>
          </a:p>
          <a:p>
            <a:pPr marL="2423160" lvl="8" indent="0">
              <a:buNone/>
            </a:pPr>
            <a:r>
              <a:rPr lang="tr-TR" b="1" dirty="0"/>
              <a:t>	</a:t>
            </a:r>
            <a:r>
              <a:rPr lang="tr-TR" b="1" dirty="0" smtClean="0"/>
              <a:t>:etuncay@aliyerli.com.tr</a:t>
            </a:r>
            <a:endParaRPr lang="tr-TR" b="1" dirty="0"/>
          </a:p>
          <a:p>
            <a:pPr marL="2423160" lvl="8" indent="0">
              <a:buNone/>
            </a:pPr>
            <a:endParaRPr lang="tr-TR" b="1" dirty="0"/>
          </a:p>
          <a:p>
            <a:endParaRPr lang="tr-TR" dirty="0"/>
          </a:p>
        </p:txBody>
      </p:sp>
      <p:pic>
        <p:nvPicPr>
          <p:cNvPr id="7"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30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618186"/>
            <a:ext cx="9601200" cy="1382332"/>
          </a:xfrm>
        </p:spPr>
        <p:txBody>
          <a:bodyPr>
            <a:normAutofit fontScale="90000"/>
          </a:bodyPr>
          <a:lstStyle/>
          <a:p>
            <a:pPr algn="ctr"/>
            <a:r>
              <a:rPr lang="tr-TR" sz="6700" dirty="0" err="1" smtClean="0"/>
              <a:t>II.bölüm</a:t>
            </a:r>
            <a:r>
              <a:rPr lang="tr-TR" dirty="0" smtClean="0"/>
              <a:t/>
            </a:r>
            <a:br>
              <a:rPr lang="tr-TR" dirty="0" smtClean="0"/>
            </a:br>
            <a:endParaRPr lang="tr-TR" dirty="0"/>
          </a:p>
        </p:txBody>
      </p:sp>
      <p:sp>
        <p:nvSpPr>
          <p:cNvPr id="3" name="İçerik Yer Tutucusu 2"/>
          <p:cNvSpPr>
            <a:spLocks noGrp="1"/>
          </p:cNvSpPr>
          <p:nvPr>
            <p:ph idx="1"/>
          </p:nvPr>
        </p:nvSpPr>
        <p:spPr>
          <a:xfrm>
            <a:off x="1295400" y="2202286"/>
            <a:ext cx="9601200" cy="3174643"/>
          </a:xfrm>
        </p:spPr>
        <p:txBody>
          <a:bodyPr>
            <a:normAutofit/>
          </a:bodyPr>
          <a:lstStyle/>
          <a:p>
            <a:pPr marL="45720" indent="0" algn="ctr">
              <a:buNone/>
            </a:pPr>
            <a:r>
              <a:rPr lang="tr-TR" sz="4800" cap="all" dirty="0" smtClean="0">
                <a:solidFill>
                  <a:schemeClr val="accent1"/>
                </a:solidFill>
                <a:effectLst>
                  <a:outerShdw blurRad="38100" dist="25400" dir="18900000" algn="bl" rotWithShape="0">
                    <a:schemeClr val="bg1">
                      <a:alpha val="80000"/>
                    </a:schemeClr>
                  </a:outerShdw>
                </a:effectLst>
                <a:latin typeface="+mj-lt"/>
                <a:ea typeface="+mj-ea"/>
                <a:cs typeface="+mj-cs"/>
              </a:rPr>
              <a:t>MUHASEBE POLİTİKALARI, MALİ TABLOLAR, TEK DÜZEN HESAP PLANI ÇERÇEVESİ</a:t>
            </a:r>
            <a:endParaRPr lang="tr-TR" sz="4800" cap="all" dirty="0">
              <a:solidFill>
                <a:schemeClr val="accent1"/>
              </a:solidFill>
              <a:effectLst>
                <a:outerShdw blurRad="38100" dist="25400" dir="18900000" algn="bl" rotWithShape="0">
                  <a:schemeClr val="bg1">
                    <a:alpha val="80000"/>
                  </a:schemeClr>
                </a:outerShdw>
              </a:effectLst>
              <a:latin typeface="+mj-lt"/>
              <a:ea typeface="+mj-ea"/>
              <a:cs typeface="+mj-cs"/>
            </a:endParaRPr>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9"/>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68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10390" y="134910"/>
            <a:ext cx="9601200" cy="6130979"/>
          </a:xfrm>
        </p:spPr>
        <p:txBody>
          <a:bodyPr>
            <a:normAutofit fontScale="92500" lnSpcReduction="10000"/>
          </a:bodyPr>
          <a:lstStyle/>
          <a:p>
            <a:pPr marL="45720" indent="0">
              <a:lnSpc>
                <a:spcPct val="80000"/>
              </a:lnSpc>
              <a:buNone/>
            </a:pPr>
            <a:r>
              <a:rPr lang="tr-TR" altLang="tr-TR" sz="3000" b="1" dirty="0" smtClean="0"/>
              <a:t>   </a:t>
            </a:r>
            <a:r>
              <a:rPr lang="tr-TR" altLang="tr-TR" sz="3600" b="1" cap="all" dirty="0">
                <a:solidFill>
                  <a:schemeClr val="accent1"/>
                </a:solidFill>
                <a:effectLst>
                  <a:outerShdw blurRad="38100" dist="25400" dir="18900000" algn="bl" rotWithShape="0">
                    <a:schemeClr val="bg1">
                      <a:alpha val="80000"/>
                    </a:schemeClr>
                  </a:outerShdw>
                </a:effectLst>
                <a:latin typeface="+mj-lt"/>
                <a:ea typeface="+mj-ea"/>
                <a:cs typeface="+mj-cs"/>
              </a:rPr>
              <a:t>MUHASEBE POLİTİKALARININ AÇIKLANMASI </a:t>
            </a:r>
          </a:p>
          <a:p>
            <a:pPr algn="just">
              <a:lnSpc>
                <a:spcPct val="80000"/>
              </a:lnSpc>
            </a:pPr>
            <a:r>
              <a:rPr lang="tr-TR" altLang="tr-TR" sz="2800" dirty="0" smtClean="0"/>
              <a:t>Mali </a:t>
            </a:r>
            <a:r>
              <a:rPr lang="tr-TR" altLang="tr-TR" sz="2800" dirty="0"/>
              <a:t>tablolar işletmenin sürekliliği, tutarlılık ve dönemsellik kavramlarına dayanılarak hazırlanmış ise bunların açıklanması istenmez. Ancak bu kavramlardan ayrılmaların mevcut olması hallerinde, mali tabloların dipnotlarında nedenleri ile birlikte açıklanmalıdır. </a:t>
            </a:r>
          </a:p>
          <a:p>
            <a:pPr algn="just">
              <a:lnSpc>
                <a:spcPct val="80000"/>
              </a:lnSpc>
            </a:pPr>
            <a:r>
              <a:rPr lang="tr-TR" altLang="tr-TR" sz="2800" dirty="0" smtClean="0"/>
              <a:t>İhtiyatlılık</a:t>
            </a:r>
            <a:r>
              <a:rPr lang="tr-TR" altLang="tr-TR" sz="2800" dirty="0"/>
              <a:t>, özün önceliği ve önemlilik kavramları muhasebe politikalarının seçimini ve uygulamasını yönlendirmelidir. </a:t>
            </a:r>
          </a:p>
          <a:p>
            <a:pPr algn="just">
              <a:lnSpc>
                <a:spcPct val="80000"/>
              </a:lnSpc>
            </a:pPr>
            <a:r>
              <a:rPr lang="tr-TR" altLang="tr-TR" sz="2800" dirty="0" smtClean="0"/>
              <a:t>Mali </a:t>
            </a:r>
            <a:r>
              <a:rPr lang="tr-TR" altLang="tr-TR" sz="2800" dirty="0"/>
              <a:t>tabloların içerdiği bütün önemli muhasebe politikaları anlaşılır ve kısa olarak açıklanmalıdır. </a:t>
            </a:r>
          </a:p>
          <a:p>
            <a:pPr algn="just">
              <a:lnSpc>
                <a:spcPct val="80000"/>
              </a:lnSpc>
            </a:pPr>
            <a:r>
              <a:rPr lang="tr-TR" altLang="tr-TR" sz="2800" dirty="0" smtClean="0"/>
              <a:t>Kullanılan </a:t>
            </a:r>
            <a:r>
              <a:rPr lang="tr-TR" altLang="tr-TR" sz="2800" dirty="0"/>
              <a:t>muhasebe politikalarıyla ilgili açıklamalar mali tablolarla bütünlük oluşturur. Kullanılan önemli muhasebe politikalarının açıklanması mali tabloların bütünlüğü ve tamlığı için temel ilkedir. Politikalara ilişkin açıklamalar işletme yönetimi tarafından muhasebe departmanına toplu olarak verilmelidir. </a:t>
            </a:r>
          </a:p>
          <a:p>
            <a:endParaRPr lang="tr-TR" sz="2800" dirty="0"/>
          </a:p>
        </p:txBody>
      </p:sp>
      <p:pic>
        <p:nvPicPr>
          <p:cNvPr id="4" name="Resim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82" y="6265888"/>
            <a:ext cx="1039318" cy="5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1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themeOverride>
</file>

<file path=ppt/theme/themeOverride2.xml><?xml version="1.0" encoding="utf-8"?>
<a:themeOverride xmlns:a="http://schemas.openxmlformats.org/drawingml/2006/main">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2917</Words>
  <Application>Microsoft Office PowerPoint</Application>
  <PresentationFormat>Özel</PresentationFormat>
  <Paragraphs>584</Paragraphs>
  <Slides>73</Slides>
  <Notes>0</Notes>
  <HiddenSlides>0</HiddenSlides>
  <MMClips>0</MMClips>
  <ScaleCrop>false</ScaleCrop>
  <HeadingPairs>
    <vt:vector size="4" baseType="variant">
      <vt:variant>
        <vt:lpstr>Tema</vt:lpstr>
      </vt:variant>
      <vt:variant>
        <vt:i4>1</vt:i4>
      </vt:variant>
      <vt:variant>
        <vt:lpstr>Slayt Başlıkları</vt:lpstr>
      </vt:variant>
      <vt:variant>
        <vt:i4>73</vt:i4>
      </vt:variant>
    </vt:vector>
  </HeadingPairs>
  <TitlesOfParts>
    <vt:vector size="74" baseType="lpstr">
      <vt:lpstr>Red Line Business 16x9</vt:lpstr>
      <vt:lpstr>ORGANİZE SANAYİ BÖLGELERİNDE YATIRIM HARCAMALARI GELİRLER VE TAHSİS BEDELLERİNE İLİŞKİN MUHASEBE İŞLEMLERİ</vt:lpstr>
      <vt:lpstr>I.bölüm </vt:lpstr>
      <vt:lpstr>TEK DÜZEN HESAP PLANI</vt:lpstr>
      <vt:lpstr>TEK DÜZEN MUHASEBE SİSTEMİ VE TEBLİĞ kapsamı</vt:lpstr>
      <vt:lpstr>TEK DÜZEN MUHASEBE SİSTEMİ VE TEBLİĞ amacı</vt:lpstr>
      <vt:lpstr>TEK DÜZEN MUHASEBE Sisteminden beklenen faydalar</vt:lpstr>
      <vt:lpstr>Muhasebe politikaları</vt:lpstr>
      <vt:lpstr>II.bölüm </vt:lpstr>
      <vt:lpstr>PowerPoint Sunusu</vt:lpstr>
      <vt:lpstr>PowerPoint Sunusu</vt:lpstr>
      <vt:lpstr>Mali tablolar </vt:lpstr>
      <vt:lpstr>a-TEK DÜZEN HESAP PLANI ÇERÇEVESİ </vt:lpstr>
      <vt:lpstr>1-HESAP GRUPLARI</vt:lpstr>
      <vt:lpstr>PowerPoint Sunusu</vt:lpstr>
      <vt:lpstr>PowerPoint Sunusu</vt:lpstr>
      <vt:lpstr>PowerPoint Sunusu</vt:lpstr>
      <vt:lpstr>PowerPoint Sunusu</vt:lpstr>
      <vt:lpstr>PowerPoint Sunusu</vt:lpstr>
      <vt:lpstr>PowerPoint Sunusu</vt:lpstr>
      <vt:lpstr>YATIRIM HARCAMALARI, GELİRLER VE TAHSİS BEDELLERİNE İLİŞKİN MUHASEBE İŞLEMLERİ</vt:lpstr>
      <vt:lpstr>III.bölüm </vt:lpstr>
      <vt:lpstr>OSB’lerin tabi oldukları 4562 sayılı Kanun</vt:lpstr>
      <vt:lpstr>PowerPoint Sunusu</vt:lpstr>
      <vt:lpstr>PowerPoint Sunusu</vt:lpstr>
      <vt:lpstr>PowerPoint Sunusu</vt:lpstr>
      <vt:lpstr>PowerPoint Sunusu</vt:lpstr>
      <vt:lpstr>OSB’lerin kullanacakları Hesap Planı</vt:lpstr>
      <vt:lpstr>OSB’ler Üretim İşletmesi midir ? Yoksa - Ticari işletme midir?</vt:lpstr>
      <vt:lpstr>ıV.bölüm </vt:lpstr>
      <vt:lpstr>PowerPoint Sunusu</vt:lpstr>
      <vt:lpstr>120 alıcılar hesabı </vt:lpstr>
      <vt:lpstr>PowerPoint Sunusu</vt:lpstr>
      <vt:lpstr>153 TİCARİ MALLAR hesabı </vt:lpstr>
      <vt:lpstr>PowerPoint Sunusu</vt:lpstr>
      <vt:lpstr>250 ARAZİ VE ARSALAR hesabı </vt:lpstr>
      <vt:lpstr>Arsa harcamaları muhasebe kaydı</vt:lpstr>
      <vt:lpstr>PowerPoint Sunusu</vt:lpstr>
      <vt:lpstr>PowerPoint Sunusu</vt:lpstr>
      <vt:lpstr>Alt yapının katılımcılara fatura edilmesi</vt:lpstr>
      <vt:lpstr>251 yER ALTI VE YER ÜSTÜ DÜZENLERİ HESABI</vt:lpstr>
      <vt:lpstr>252 binalar HESABI</vt:lpstr>
      <vt:lpstr>258 YAPILMAKTA OLAN YATIRIMLAR hesabı </vt:lpstr>
      <vt:lpstr>PowerPoint Sunusu</vt:lpstr>
      <vt:lpstr>338 no.lu ve 340 alınan sipariş avansları hesabı</vt:lpstr>
      <vt:lpstr>426 alınan depozito ve teminatlar</vt:lpstr>
      <vt:lpstr>440 ALINAN SİPARİŞ AVANSLARI HESABI: </vt:lpstr>
      <vt:lpstr>PowerPoint Sunusu</vt:lpstr>
      <vt:lpstr>Katılımcılardan Tahsil Edilen Avansların Kaydı</vt:lpstr>
      <vt:lpstr>Gelir Gider cetveli</vt:lpstr>
      <vt:lpstr>Gelir Tablosu işlemleri</vt:lpstr>
      <vt:lpstr>600 YURT İÇİ SATIŞLAR HESABI</vt:lpstr>
      <vt:lpstr>PowerPoint Sunusu</vt:lpstr>
      <vt:lpstr>602 DİĞER GELİRLER HESABI</vt:lpstr>
      <vt:lpstr>PowerPoint Sunusu</vt:lpstr>
      <vt:lpstr>740 HİZMET ÜRETİM MALİYETİ HESABI</vt:lpstr>
      <vt:lpstr>PowerPoint Sunusu</vt:lpstr>
      <vt:lpstr>770- GENEL YÖNETİM GİDERLERİ hesabı</vt:lpstr>
      <vt:lpstr>PowerPoint Sunusu</vt:lpstr>
      <vt:lpstr>V.bölüm</vt:lpstr>
      <vt:lpstr>ARSA TAHSİSİ MUHASEBE ÖRNEK KAYDI</vt:lpstr>
      <vt:lpstr>Arsa tahsis tahsilat kaydı</vt:lpstr>
      <vt:lpstr>ARSA TESLİMİ ÖRNEK MUHASEBE KAYDI</vt:lpstr>
      <vt:lpstr>KOSGEB PAYININ KATILIMCIDAN ALINMASI HALİNDE MUHASEBE KAYDI </vt:lpstr>
      <vt:lpstr>ALT YAPI HARCAMALARININ KATILIMCILARA DEVRİNE İLİŞKİN ÖRNEK MUHASEBE KAYDI</vt:lpstr>
      <vt:lpstr>GENEL YÖNETİM GELİRLERİ</vt:lpstr>
      <vt:lpstr>PowerPoint Sunusu</vt:lpstr>
      <vt:lpstr>KİRA GELİRLERİNİN MUHASEBELEŞTİRİLMESİ </vt:lpstr>
      <vt:lpstr>PowerPoint Sunusu</vt:lpstr>
      <vt:lpstr>PowerPoint Sunusu</vt:lpstr>
      <vt:lpstr>BAKANLIK KREDİSİ İŞLEMLERİNİN MUHASEBELEŞTİRİLMESİ </vt:lpstr>
      <vt:lpstr>FİNANSMAN GİDERİNİN YATIRIM MALİYETİNE AKTARIMI</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2015-11-17T13:27:30Z</dcterms:created>
  <dcterms:modified xsi:type="dcterms:W3CDTF">2018-05-07T12:01:44Z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